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81" r:id="rId3"/>
    <p:sldId id="257" r:id="rId4"/>
    <p:sldId id="256" r:id="rId5"/>
    <p:sldId id="267" r:id="rId6"/>
    <p:sldId id="258" r:id="rId7"/>
    <p:sldId id="382" r:id="rId8"/>
    <p:sldId id="271" r:id="rId9"/>
    <p:sldId id="379" r:id="rId10"/>
    <p:sldId id="260" r:id="rId11"/>
    <p:sldId id="387" r:id="rId12"/>
    <p:sldId id="383" r:id="rId13"/>
    <p:sldId id="268" r:id="rId14"/>
    <p:sldId id="261" r:id="rId15"/>
    <p:sldId id="274" r:id="rId16"/>
    <p:sldId id="270" r:id="rId17"/>
    <p:sldId id="384" r:id="rId18"/>
    <p:sldId id="280" r:id="rId19"/>
  </p:sldIdLst>
  <p:sldSz cx="18288000" cy="10287000"/>
  <p:notesSz cx="6858000" cy="9144000"/>
  <p:embeddedFontLst>
    <p:embeddedFont>
      <p:font typeface="Quicksand" panose="00000500000000000000" pitchFamily="2" charset="77"/>
      <p:regular r:id="rId23"/>
      <p:bold r:id="rId24"/>
    </p:embeddedFont>
    <p:embeddedFont>
      <p:font typeface="Roboto" panose="02000000000000000000" pitchFamily="2" charset="0"/>
      <p:regular r:id="rId25"/>
      <p:bold r:id="rId26"/>
      <p:italic r:id="rId27"/>
      <p:boldItalic r:id="rId28"/>
    </p:embeddedFont>
    <p:embeddedFont>
      <p:font typeface="Tw Cen MT" panose="020B0602020104020603"/>
      <p:regular r:id="rId29"/>
      <p:bold r:id="rId30"/>
      <p:italic r:id="rId31"/>
      <p:boldItalic r:id="rId32"/>
    </p:embeddedFont>
    <p:embeddedFont>
      <p:font typeface="Quicksand" panose="00000500000000000000" pitchFamily="2" charset="0"/>
      <p:regular r:id="rId33"/>
      <p:bold r:id="rId34"/>
    </p:embeddedFont>
    <p:embeddedFont>
      <p:font typeface="Tahoma" panose="020B0604030504040204" pitchFamily="34" charset="0"/>
      <p:regular r:id="rId35"/>
      <p:bold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206F"/>
    <a:srgbClr val="1D235C"/>
    <a:srgbClr val="8AABCA"/>
    <a:srgbClr val="191E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4" autoAdjust="0"/>
    <p:restoredTop sz="94643" autoAdjust="0"/>
  </p:normalViewPr>
  <p:slideViewPr>
    <p:cSldViewPr>
      <p:cViewPr>
        <p:scale>
          <a:sx n="50" d="100"/>
          <a:sy n="50" d="100"/>
        </p:scale>
        <p:origin x="1914" y="84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font" Target="fonts/font14.fntdata"/><Relationship Id="rId35" Type="http://schemas.openxmlformats.org/officeDocument/2006/relationships/font" Target="fonts/font13.fntdata"/><Relationship Id="rId34" Type="http://schemas.openxmlformats.org/officeDocument/2006/relationships/font" Target="fonts/font12.fntdata"/><Relationship Id="rId33" Type="http://schemas.openxmlformats.org/officeDocument/2006/relationships/font" Target="fonts/font11.fntdata"/><Relationship Id="rId32" Type="http://schemas.openxmlformats.org/officeDocument/2006/relationships/font" Target="fonts/font10.fntdata"/><Relationship Id="rId31" Type="http://schemas.openxmlformats.org/officeDocument/2006/relationships/font" Target="fonts/font9.fntdata"/><Relationship Id="rId30" Type="http://schemas.openxmlformats.org/officeDocument/2006/relationships/font" Target="fonts/font8.fntdata"/><Relationship Id="rId3" Type="http://schemas.openxmlformats.org/officeDocument/2006/relationships/slide" Target="slides/slide1.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77B53D7-CF31-A447-A0AB-9A912E41B772}" type="doc">
      <dgm:prSet loTypeId="urn:microsoft.com/office/officeart/2005/8/layout/cycle7" loCatId="" qsTypeId="urn:microsoft.com/office/officeart/2005/8/quickstyle/simple1" qsCatId="simple" csTypeId="urn:microsoft.com/office/officeart/2005/8/colors/accent1_2" csCatId="accent1" phldr="1"/>
      <dgm:spPr/>
      <dgm:t>
        <a:bodyPr/>
        <a:lstStyle/>
        <a:p>
          <a:endParaRPr lang="en-US"/>
        </a:p>
      </dgm:t>
    </dgm:pt>
    <dgm:pt modelId="{F03F8FF2-16EB-4E4B-A37E-86E85283FD52}">
      <dgm:prSet phldrT="[Text]" custT="1"/>
      <dgm:spPr>
        <a:noFill/>
        <a:ln w="38100">
          <a:solidFill>
            <a:srgbClr val="1D235C"/>
          </a:solidFill>
        </a:ln>
      </dgm:spPr>
      <dgm:t>
        <a:bodyPr/>
        <a:lstStyle/>
        <a:p>
          <a:r>
            <a:rPr lang="en-US" sz="3600">
              <a:solidFill>
                <a:srgbClr val="1B206F"/>
              </a:solidFill>
              <a:latin typeface="Quicksand" panose="00000500000000000000" pitchFamily="2" charset="77"/>
            </a:rPr>
            <a:t>Nhà cung cấp</a:t>
          </a:r>
        </a:p>
      </dgm:t>
    </dgm:pt>
    <dgm:pt modelId="{1C8A29F7-E488-244D-853E-A2D390DFB200}" cxnId="{B602EC9E-EFC1-F248-835B-455E663DC149}" type="parTrans">
      <dgm:prSet/>
      <dgm:spPr/>
      <dgm:t>
        <a:bodyPr/>
        <a:lstStyle/>
        <a:p>
          <a:endParaRPr lang="en-US">
            <a:latin typeface="Quicksand" panose="00000500000000000000" pitchFamily="2" charset="77"/>
          </a:endParaRPr>
        </a:p>
      </dgm:t>
    </dgm:pt>
    <dgm:pt modelId="{62A20B1A-4BD6-7345-8ACA-75F7E1E48AF7}" cxnId="{B602EC9E-EFC1-F248-835B-455E663DC149}" type="sibTrans">
      <dgm:prSet/>
      <dgm:spPr/>
      <dgm:t>
        <a:bodyPr/>
        <a:lstStyle/>
        <a:p>
          <a:endParaRPr lang="en-US">
            <a:latin typeface="Quicksand" panose="00000500000000000000" pitchFamily="2" charset="77"/>
          </a:endParaRPr>
        </a:p>
      </dgm:t>
    </dgm:pt>
    <dgm:pt modelId="{BC75B263-C919-5347-919A-AE6E8819A52B}">
      <dgm:prSet phldrT="[Text]" custT="1"/>
      <dgm:spPr>
        <a:noFill/>
        <a:ln w="38100">
          <a:solidFill>
            <a:srgbClr val="1D235C"/>
          </a:solidFill>
        </a:ln>
      </dgm:spPr>
      <dgm:t>
        <a:bodyPr/>
        <a:lstStyle/>
        <a:p>
          <a:r>
            <a:rPr lang="en-US" sz="3600">
              <a:solidFill>
                <a:srgbClr val="1B206F"/>
              </a:solidFill>
              <a:latin typeface="Quicksand" panose="00000500000000000000" pitchFamily="2" charset="77"/>
            </a:rPr>
            <a:t>Sàn Thương mại điện tử</a:t>
          </a:r>
        </a:p>
      </dgm:t>
    </dgm:pt>
    <dgm:pt modelId="{8928642D-A9AB-5D43-84EA-472F115905AC}" cxnId="{F031EF75-012F-B347-9809-42CE8C4E5A60}" type="parTrans">
      <dgm:prSet/>
      <dgm:spPr/>
      <dgm:t>
        <a:bodyPr/>
        <a:lstStyle/>
        <a:p>
          <a:endParaRPr lang="en-US">
            <a:latin typeface="Quicksand" panose="00000500000000000000" pitchFamily="2" charset="77"/>
          </a:endParaRPr>
        </a:p>
      </dgm:t>
    </dgm:pt>
    <dgm:pt modelId="{B4FE6BA6-C6F5-9447-AF12-5CADB238CA75}" cxnId="{F031EF75-012F-B347-9809-42CE8C4E5A60}" type="sibTrans">
      <dgm:prSet/>
      <dgm:spPr/>
      <dgm:t>
        <a:bodyPr/>
        <a:lstStyle/>
        <a:p>
          <a:endParaRPr lang="en-US">
            <a:latin typeface="Quicksand" panose="00000500000000000000" pitchFamily="2" charset="77"/>
          </a:endParaRPr>
        </a:p>
      </dgm:t>
    </dgm:pt>
    <dgm:pt modelId="{6F457F7D-1756-D34C-99CD-AB9A8AE259F7}">
      <dgm:prSet phldrT="[Text]" custT="1"/>
      <dgm:spPr>
        <a:noFill/>
        <a:ln w="38100">
          <a:solidFill>
            <a:srgbClr val="1D235C"/>
          </a:solidFill>
        </a:ln>
      </dgm:spPr>
      <dgm:t>
        <a:bodyPr/>
        <a:lstStyle/>
        <a:p>
          <a:r>
            <a:rPr lang="en-US" sz="3600">
              <a:solidFill>
                <a:srgbClr val="1B206F"/>
              </a:solidFill>
              <a:latin typeface="Quicksand" panose="00000500000000000000" pitchFamily="2" charset="77"/>
            </a:rPr>
            <a:t>Người tiêu dùng</a:t>
          </a:r>
        </a:p>
      </dgm:t>
    </dgm:pt>
    <dgm:pt modelId="{D46989C7-5CB3-A241-9FF4-8E7FFCB2FB56}" cxnId="{AFA0F7FC-EA58-4A43-9584-1FE6EA70AA43}" type="parTrans">
      <dgm:prSet/>
      <dgm:spPr/>
      <dgm:t>
        <a:bodyPr/>
        <a:lstStyle/>
        <a:p>
          <a:endParaRPr lang="en-US">
            <a:latin typeface="Quicksand" panose="00000500000000000000" pitchFamily="2" charset="77"/>
          </a:endParaRPr>
        </a:p>
      </dgm:t>
    </dgm:pt>
    <dgm:pt modelId="{5A225A81-876F-5D4C-8D2F-753296343BDE}" cxnId="{AFA0F7FC-EA58-4A43-9584-1FE6EA70AA43}" type="sibTrans">
      <dgm:prSet/>
      <dgm:spPr/>
      <dgm:t>
        <a:bodyPr/>
        <a:lstStyle/>
        <a:p>
          <a:endParaRPr lang="en-US">
            <a:latin typeface="Quicksand" panose="00000500000000000000" pitchFamily="2" charset="77"/>
          </a:endParaRPr>
        </a:p>
      </dgm:t>
    </dgm:pt>
    <dgm:pt modelId="{1CEC0F6A-6438-D144-A46A-44D4F338F24A}" type="pres">
      <dgm:prSet presAssocID="{477B53D7-CF31-A447-A0AB-9A912E41B772}" presName="Name0" presStyleCnt="0">
        <dgm:presLayoutVars>
          <dgm:dir/>
          <dgm:resizeHandles val="exact"/>
        </dgm:presLayoutVars>
      </dgm:prSet>
      <dgm:spPr/>
      <dgm:t>
        <a:bodyPr/>
        <a:lstStyle/>
        <a:p>
          <a:endParaRPr lang="en-US"/>
        </a:p>
      </dgm:t>
    </dgm:pt>
    <dgm:pt modelId="{08A7FDFD-5457-B647-9B07-17FB824C83AC}" type="pres">
      <dgm:prSet presAssocID="{F03F8FF2-16EB-4E4B-A37E-86E85283FD52}" presName="node" presStyleLbl="node1" presStyleIdx="0" presStyleCnt="3">
        <dgm:presLayoutVars>
          <dgm:bulletEnabled val="1"/>
        </dgm:presLayoutVars>
      </dgm:prSet>
      <dgm:spPr/>
      <dgm:t>
        <a:bodyPr/>
        <a:lstStyle/>
        <a:p>
          <a:endParaRPr lang="en-US"/>
        </a:p>
      </dgm:t>
    </dgm:pt>
    <dgm:pt modelId="{DA22BCF5-66F7-6C4B-9C82-5A7551E80C3F}" type="pres">
      <dgm:prSet presAssocID="{62A20B1A-4BD6-7345-8ACA-75F7E1E48AF7}" presName="sibTrans" presStyleLbl="sibTrans2D1" presStyleIdx="0" presStyleCnt="3"/>
      <dgm:spPr/>
      <dgm:t>
        <a:bodyPr/>
        <a:lstStyle/>
        <a:p>
          <a:endParaRPr lang="en-US"/>
        </a:p>
      </dgm:t>
    </dgm:pt>
    <dgm:pt modelId="{8ED136CB-F3E8-AD44-B985-134378037368}" type="pres">
      <dgm:prSet presAssocID="{62A20B1A-4BD6-7345-8ACA-75F7E1E48AF7}" presName="connectorText" presStyleLbl="sibTrans2D1" presStyleIdx="0" presStyleCnt="3"/>
      <dgm:spPr/>
      <dgm:t>
        <a:bodyPr/>
        <a:lstStyle/>
        <a:p>
          <a:endParaRPr lang="en-US"/>
        </a:p>
      </dgm:t>
    </dgm:pt>
    <dgm:pt modelId="{F97D5C0C-396A-3F4B-B343-D8FC3AA19996}" type="pres">
      <dgm:prSet presAssocID="{BC75B263-C919-5347-919A-AE6E8819A52B}" presName="node" presStyleLbl="node1" presStyleIdx="1" presStyleCnt="3">
        <dgm:presLayoutVars>
          <dgm:bulletEnabled val="1"/>
        </dgm:presLayoutVars>
      </dgm:prSet>
      <dgm:spPr/>
      <dgm:t>
        <a:bodyPr/>
        <a:lstStyle/>
        <a:p>
          <a:endParaRPr lang="en-US"/>
        </a:p>
      </dgm:t>
    </dgm:pt>
    <dgm:pt modelId="{B84A02B6-1FF9-714E-A4EB-E013359377A5}" type="pres">
      <dgm:prSet presAssocID="{B4FE6BA6-C6F5-9447-AF12-5CADB238CA75}" presName="sibTrans" presStyleLbl="sibTrans2D1" presStyleIdx="1" presStyleCnt="3"/>
      <dgm:spPr/>
      <dgm:t>
        <a:bodyPr/>
        <a:lstStyle/>
        <a:p>
          <a:endParaRPr lang="en-US"/>
        </a:p>
      </dgm:t>
    </dgm:pt>
    <dgm:pt modelId="{EB2CBED1-726F-454C-956B-F9A408AC2BF7}" type="pres">
      <dgm:prSet presAssocID="{B4FE6BA6-C6F5-9447-AF12-5CADB238CA75}" presName="connectorText" presStyleLbl="sibTrans2D1" presStyleIdx="1" presStyleCnt="3"/>
      <dgm:spPr/>
      <dgm:t>
        <a:bodyPr/>
        <a:lstStyle/>
        <a:p>
          <a:endParaRPr lang="en-US"/>
        </a:p>
      </dgm:t>
    </dgm:pt>
    <dgm:pt modelId="{FAA79950-09C8-6E4D-A3A4-F3665D7939E8}" type="pres">
      <dgm:prSet presAssocID="{6F457F7D-1756-D34C-99CD-AB9A8AE259F7}" presName="node" presStyleLbl="node1" presStyleIdx="2" presStyleCnt="3">
        <dgm:presLayoutVars>
          <dgm:bulletEnabled val="1"/>
        </dgm:presLayoutVars>
      </dgm:prSet>
      <dgm:spPr/>
      <dgm:t>
        <a:bodyPr/>
        <a:lstStyle/>
        <a:p>
          <a:endParaRPr lang="en-US"/>
        </a:p>
      </dgm:t>
    </dgm:pt>
    <dgm:pt modelId="{A1F375A8-0D4F-664E-AAE1-10B3EECB0289}" type="pres">
      <dgm:prSet presAssocID="{5A225A81-876F-5D4C-8D2F-753296343BDE}" presName="sibTrans" presStyleLbl="sibTrans2D1" presStyleIdx="2" presStyleCnt="3"/>
      <dgm:spPr/>
      <dgm:t>
        <a:bodyPr/>
        <a:lstStyle/>
        <a:p>
          <a:endParaRPr lang="en-US"/>
        </a:p>
      </dgm:t>
    </dgm:pt>
    <dgm:pt modelId="{0A5CC34B-A2A1-2042-B7E9-E54CC222A95A}" type="pres">
      <dgm:prSet presAssocID="{5A225A81-876F-5D4C-8D2F-753296343BDE}" presName="connectorText" presStyleLbl="sibTrans2D1" presStyleIdx="2" presStyleCnt="3"/>
      <dgm:spPr/>
      <dgm:t>
        <a:bodyPr/>
        <a:lstStyle/>
        <a:p>
          <a:endParaRPr lang="en-US"/>
        </a:p>
      </dgm:t>
    </dgm:pt>
  </dgm:ptLst>
  <dgm:cxnLst>
    <dgm:cxn modelId="{B602EC9E-EFC1-F248-835B-455E663DC149}" srcId="{477B53D7-CF31-A447-A0AB-9A912E41B772}" destId="{F03F8FF2-16EB-4E4B-A37E-86E85283FD52}" srcOrd="0" destOrd="0" parTransId="{1C8A29F7-E488-244D-853E-A2D390DFB200}" sibTransId="{62A20B1A-4BD6-7345-8ACA-75F7E1E48AF7}"/>
    <dgm:cxn modelId="{A8641275-8E75-C544-9CE1-0A7A8137642F}" type="presOf" srcId="{B4FE6BA6-C6F5-9447-AF12-5CADB238CA75}" destId="{B84A02B6-1FF9-714E-A4EB-E013359377A5}" srcOrd="0" destOrd="0" presId="urn:microsoft.com/office/officeart/2005/8/layout/cycle7"/>
    <dgm:cxn modelId="{84B27ED6-72D3-0B48-AFBC-5F1A3A3C0593}" type="presOf" srcId="{B4FE6BA6-C6F5-9447-AF12-5CADB238CA75}" destId="{EB2CBED1-726F-454C-956B-F9A408AC2BF7}" srcOrd="1" destOrd="0" presId="urn:microsoft.com/office/officeart/2005/8/layout/cycle7"/>
    <dgm:cxn modelId="{CADD98F7-1EF4-8E43-A23D-C3853F981358}" type="presOf" srcId="{62A20B1A-4BD6-7345-8ACA-75F7E1E48AF7}" destId="{8ED136CB-F3E8-AD44-B985-134378037368}" srcOrd="1" destOrd="0" presId="urn:microsoft.com/office/officeart/2005/8/layout/cycle7"/>
    <dgm:cxn modelId="{D744E82B-0FB0-7B4D-8268-1BAFC6794EEA}" type="presOf" srcId="{6F457F7D-1756-D34C-99CD-AB9A8AE259F7}" destId="{FAA79950-09C8-6E4D-A3A4-F3665D7939E8}" srcOrd="0" destOrd="0" presId="urn:microsoft.com/office/officeart/2005/8/layout/cycle7"/>
    <dgm:cxn modelId="{35F78B74-D95A-AF41-8C9F-2431EE42282D}" type="presOf" srcId="{5A225A81-876F-5D4C-8D2F-753296343BDE}" destId="{0A5CC34B-A2A1-2042-B7E9-E54CC222A95A}" srcOrd="1" destOrd="0" presId="urn:microsoft.com/office/officeart/2005/8/layout/cycle7"/>
    <dgm:cxn modelId="{EC660B32-250C-AA40-84C4-F2B687C70602}" type="presOf" srcId="{477B53D7-CF31-A447-A0AB-9A912E41B772}" destId="{1CEC0F6A-6438-D144-A46A-44D4F338F24A}" srcOrd="0" destOrd="0" presId="urn:microsoft.com/office/officeart/2005/8/layout/cycle7"/>
    <dgm:cxn modelId="{0126CB78-F923-BA40-99F1-7F5AC52E8CB0}" type="presOf" srcId="{5A225A81-876F-5D4C-8D2F-753296343BDE}" destId="{A1F375A8-0D4F-664E-AAE1-10B3EECB0289}" srcOrd="0" destOrd="0" presId="urn:microsoft.com/office/officeart/2005/8/layout/cycle7"/>
    <dgm:cxn modelId="{2CB264E9-C7C3-034B-8650-33CEF0F3FCB5}" type="presOf" srcId="{BC75B263-C919-5347-919A-AE6E8819A52B}" destId="{F97D5C0C-396A-3F4B-B343-D8FC3AA19996}" srcOrd="0" destOrd="0" presId="urn:microsoft.com/office/officeart/2005/8/layout/cycle7"/>
    <dgm:cxn modelId="{F031EF75-012F-B347-9809-42CE8C4E5A60}" srcId="{477B53D7-CF31-A447-A0AB-9A912E41B772}" destId="{BC75B263-C919-5347-919A-AE6E8819A52B}" srcOrd="1" destOrd="0" parTransId="{8928642D-A9AB-5D43-84EA-472F115905AC}" sibTransId="{B4FE6BA6-C6F5-9447-AF12-5CADB238CA75}"/>
    <dgm:cxn modelId="{86FCBA58-C81D-3942-B476-DA0A192C7D45}" type="presOf" srcId="{F03F8FF2-16EB-4E4B-A37E-86E85283FD52}" destId="{08A7FDFD-5457-B647-9B07-17FB824C83AC}" srcOrd="0" destOrd="0" presId="urn:microsoft.com/office/officeart/2005/8/layout/cycle7"/>
    <dgm:cxn modelId="{AFA0F7FC-EA58-4A43-9584-1FE6EA70AA43}" srcId="{477B53D7-CF31-A447-A0AB-9A912E41B772}" destId="{6F457F7D-1756-D34C-99CD-AB9A8AE259F7}" srcOrd="2" destOrd="0" parTransId="{D46989C7-5CB3-A241-9FF4-8E7FFCB2FB56}" sibTransId="{5A225A81-876F-5D4C-8D2F-753296343BDE}"/>
    <dgm:cxn modelId="{0652FC83-62AE-8B40-B15E-1E6355D435FD}" type="presOf" srcId="{62A20B1A-4BD6-7345-8ACA-75F7E1E48AF7}" destId="{DA22BCF5-66F7-6C4B-9C82-5A7551E80C3F}" srcOrd="0" destOrd="0" presId="urn:microsoft.com/office/officeart/2005/8/layout/cycle7"/>
    <dgm:cxn modelId="{2958038A-353E-BB47-9563-DE7719A9B265}" type="presParOf" srcId="{1CEC0F6A-6438-D144-A46A-44D4F338F24A}" destId="{08A7FDFD-5457-B647-9B07-17FB824C83AC}" srcOrd="0" destOrd="0" presId="urn:microsoft.com/office/officeart/2005/8/layout/cycle7"/>
    <dgm:cxn modelId="{81235FD4-7434-D649-9280-9F846AEED435}" type="presParOf" srcId="{1CEC0F6A-6438-D144-A46A-44D4F338F24A}" destId="{DA22BCF5-66F7-6C4B-9C82-5A7551E80C3F}" srcOrd="1" destOrd="0" presId="urn:microsoft.com/office/officeart/2005/8/layout/cycle7"/>
    <dgm:cxn modelId="{C197DF82-4DEC-9C47-A612-946E4303E902}" type="presParOf" srcId="{DA22BCF5-66F7-6C4B-9C82-5A7551E80C3F}" destId="{8ED136CB-F3E8-AD44-B985-134378037368}" srcOrd="0" destOrd="0" presId="urn:microsoft.com/office/officeart/2005/8/layout/cycle7"/>
    <dgm:cxn modelId="{49F3B4D6-8776-5B44-90EC-9A76CEDD5747}" type="presParOf" srcId="{1CEC0F6A-6438-D144-A46A-44D4F338F24A}" destId="{F97D5C0C-396A-3F4B-B343-D8FC3AA19996}" srcOrd="2" destOrd="0" presId="urn:microsoft.com/office/officeart/2005/8/layout/cycle7"/>
    <dgm:cxn modelId="{BF729F03-736E-8848-93CB-18ECE1840C95}" type="presParOf" srcId="{1CEC0F6A-6438-D144-A46A-44D4F338F24A}" destId="{B84A02B6-1FF9-714E-A4EB-E013359377A5}" srcOrd="3" destOrd="0" presId="urn:microsoft.com/office/officeart/2005/8/layout/cycle7"/>
    <dgm:cxn modelId="{D68291D1-3AAF-C549-8D44-A363F24E0882}" type="presParOf" srcId="{B84A02B6-1FF9-714E-A4EB-E013359377A5}" destId="{EB2CBED1-726F-454C-956B-F9A408AC2BF7}" srcOrd="0" destOrd="0" presId="urn:microsoft.com/office/officeart/2005/8/layout/cycle7"/>
    <dgm:cxn modelId="{6255BDF7-8C20-0B4F-B2E7-BAC79E1496B9}" type="presParOf" srcId="{1CEC0F6A-6438-D144-A46A-44D4F338F24A}" destId="{FAA79950-09C8-6E4D-A3A4-F3665D7939E8}" srcOrd="4" destOrd="0" presId="urn:microsoft.com/office/officeart/2005/8/layout/cycle7"/>
    <dgm:cxn modelId="{78174C22-D73F-3F44-BC20-97221296B0FB}" type="presParOf" srcId="{1CEC0F6A-6438-D144-A46A-44D4F338F24A}" destId="{A1F375A8-0D4F-664E-AAE1-10B3EECB0289}" srcOrd="5" destOrd="0" presId="urn:microsoft.com/office/officeart/2005/8/layout/cycle7"/>
    <dgm:cxn modelId="{23431D9C-62B0-B44A-8E8B-5078EC700CFB}" type="presParOf" srcId="{A1F375A8-0D4F-664E-AAE1-10B3EECB0289}" destId="{0A5CC34B-A2A1-2042-B7E9-E54CC222A95A}" srcOrd="0" destOrd="0" presId="urn:microsoft.com/office/officeart/2005/8/layout/cycle7"/>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A7FDFD-5457-B647-9B07-17FB824C83AC}">
      <dsp:nvSpPr>
        <dsp:cNvPr id="0" name=""/>
        <dsp:cNvSpPr/>
      </dsp:nvSpPr>
      <dsp:spPr>
        <a:xfrm>
          <a:off x="2670534" y="657117"/>
          <a:ext cx="3231430" cy="1615715"/>
        </a:xfrm>
        <a:prstGeom prst="roundRect">
          <a:avLst>
            <a:gd name="adj" fmla="val 10000"/>
          </a:avLst>
        </a:prstGeom>
        <a:noFill/>
        <a:ln w="38100" cap="flat" cmpd="sng" algn="ctr">
          <a:solidFill>
            <a:srgbClr val="1D235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a:solidFill>
                <a:srgbClr val="1B206F"/>
              </a:solidFill>
              <a:latin typeface="Quicksand" pitchFamily="2" charset="77"/>
            </a:rPr>
            <a:t>Nhà cung cấp</a:t>
          </a:r>
        </a:p>
      </dsp:txBody>
      <dsp:txXfrm>
        <a:off x="2717857" y="704440"/>
        <a:ext cx="3136784" cy="1521069"/>
      </dsp:txXfrm>
    </dsp:sp>
    <dsp:sp modelId="{DA22BCF5-66F7-6C4B-9C82-5A7551E80C3F}">
      <dsp:nvSpPr>
        <dsp:cNvPr id="0" name=""/>
        <dsp:cNvSpPr/>
      </dsp:nvSpPr>
      <dsp:spPr>
        <a:xfrm rot="3600000">
          <a:off x="4778442" y="3492722"/>
          <a:ext cx="1683547" cy="565500"/>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latin typeface="Quicksand" pitchFamily="2" charset="77"/>
          </a:endParaRPr>
        </a:p>
      </dsp:txBody>
      <dsp:txXfrm>
        <a:off x="4948092" y="3605822"/>
        <a:ext cx="1344247" cy="339300"/>
      </dsp:txXfrm>
    </dsp:sp>
    <dsp:sp modelId="{F97D5C0C-396A-3F4B-B343-D8FC3AA19996}">
      <dsp:nvSpPr>
        <dsp:cNvPr id="0" name=""/>
        <dsp:cNvSpPr/>
      </dsp:nvSpPr>
      <dsp:spPr>
        <a:xfrm>
          <a:off x="5338467" y="5278112"/>
          <a:ext cx="3231430" cy="1615715"/>
        </a:xfrm>
        <a:prstGeom prst="roundRect">
          <a:avLst>
            <a:gd name="adj" fmla="val 10000"/>
          </a:avLst>
        </a:prstGeom>
        <a:noFill/>
        <a:ln w="38100" cap="flat" cmpd="sng" algn="ctr">
          <a:solidFill>
            <a:srgbClr val="1D235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a:solidFill>
                <a:srgbClr val="1B206F"/>
              </a:solidFill>
              <a:latin typeface="Quicksand" pitchFamily="2" charset="77"/>
            </a:rPr>
            <a:t>Sàn Thương mại điện tử</a:t>
          </a:r>
        </a:p>
      </dsp:txBody>
      <dsp:txXfrm>
        <a:off x="5385790" y="5325435"/>
        <a:ext cx="3136784" cy="1521069"/>
      </dsp:txXfrm>
    </dsp:sp>
    <dsp:sp modelId="{B84A02B6-1FF9-714E-A4EB-E013359377A5}">
      <dsp:nvSpPr>
        <dsp:cNvPr id="0" name=""/>
        <dsp:cNvSpPr/>
      </dsp:nvSpPr>
      <dsp:spPr>
        <a:xfrm rot="10800000">
          <a:off x="3444476" y="5803219"/>
          <a:ext cx="1683547" cy="565500"/>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latin typeface="Quicksand" pitchFamily="2" charset="77"/>
          </a:endParaRPr>
        </a:p>
      </dsp:txBody>
      <dsp:txXfrm rot="10800000">
        <a:off x="3614126" y="5916319"/>
        <a:ext cx="1344247" cy="339300"/>
      </dsp:txXfrm>
    </dsp:sp>
    <dsp:sp modelId="{FAA79950-09C8-6E4D-A3A4-F3665D7939E8}">
      <dsp:nvSpPr>
        <dsp:cNvPr id="0" name=""/>
        <dsp:cNvSpPr/>
      </dsp:nvSpPr>
      <dsp:spPr>
        <a:xfrm>
          <a:off x="2602" y="5278112"/>
          <a:ext cx="3231430" cy="1615715"/>
        </a:xfrm>
        <a:prstGeom prst="roundRect">
          <a:avLst>
            <a:gd name="adj" fmla="val 10000"/>
          </a:avLst>
        </a:prstGeom>
        <a:noFill/>
        <a:ln w="38100" cap="flat" cmpd="sng" algn="ctr">
          <a:solidFill>
            <a:srgbClr val="1D235C"/>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a:solidFill>
                <a:srgbClr val="1B206F"/>
              </a:solidFill>
              <a:latin typeface="Quicksand" pitchFamily="2" charset="77"/>
            </a:rPr>
            <a:t>Người tiêu dùng</a:t>
          </a:r>
        </a:p>
      </dsp:txBody>
      <dsp:txXfrm>
        <a:off x="49925" y="5325435"/>
        <a:ext cx="3136784" cy="1521069"/>
      </dsp:txXfrm>
    </dsp:sp>
    <dsp:sp modelId="{A1F375A8-0D4F-664E-AAE1-10B3EECB0289}">
      <dsp:nvSpPr>
        <dsp:cNvPr id="0" name=""/>
        <dsp:cNvSpPr/>
      </dsp:nvSpPr>
      <dsp:spPr>
        <a:xfrm rot="18000000">
          <a:off x="2110510" y="3492722"/>
          <a:ext cx="1683547" cy="565500"/>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latin typeface="Quicksand" pitchFamily="2" charset="77"/>
          </a:endParaRPr>
        </a:p>
      </dsp:txBody>
      <dsp:txXfrm>
        <a:off x="2280160" y="3605822"/>
        <a:ext cx="1344247" cy="339300"/>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Sty" val="arr"/>
                    <dgm:param type="endSty" val="arr"/>
                    <dgm:param type="begPts" val="radial"/>
                    <dgm:param type="endPts" val="radial"/>
                  </dgm:alg>
                </dgm:if>
                <dgm:else name="Name8">
                  <dgm:alg type="conn">
                    <dgm:param type="begSty" val="arr"/>
                    <dgm:param type="endSty" val="arr"/>
                    <dgm:param type="begPts" val="auto"/>
                    <dgm:param type="endPts" val="auto"/>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0" i="0">
                <a:solidFill>
                  <a:schemeClr val="tx1">
                    <a:tint val="75000"/>
                  </a:schemeClr>
                </a:solidFill>
                <a:latin typeface="Quicksand" panose="00000500000000000000" pitchFamily="2" charset="77"/>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0" i="0">
                <a:solidFill>
                  <a:schemeClr val="tx1">
                    <a:tint val="75000"/>
                  </a:schemeClr>
                </a:solidFill>
                <a:latin typeface="Quicksand" panose="00000500000000000000" pitchFamily="2" charset="77"/>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b="0" i="0">
                <a:solidFill>
                  <a:schemeClr val="tx1">
                    <a:tint val="75000"/>
                  </a:schemeClr>
                </a:solidFill>
                <a:latin typeface="Quicksand" panose="00000500000000000000" pitchFamily="2" charset="77"/>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b="0" i="0" kern="1200">
          <a:solidFill>
            <a:schemeClr val="tx1"/>
          </a:solidFill>
          <a:latin typeface="Quicksand" panose="00000500000000000000" pitchFamily="2" charset="77"/>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b="0" i="0" kern="1200">
          <a:solidFill>
            <a:schemeClr val="tx1"/>
          </a:solidFill>
          <a:latin typeface="Quicksand" panose="00000500000000000000" pitchFamily="2" charset="77"/>
          <a:ea typeface="+mn-ea"/>
          <a:cs typeface="+mn-cs"/>
        </a:defRPr>
      </a:lvl1pPr>
      <a:lvl2pPr marL="742950" indent="-285750" algn="l" defTabSz="914400" rtl="0" eaLnBrk="1" latinLnBrk="0" hangingPunct="1">
        <a:spcBef>
          <a:spcPct val="20000"/>
        </a:spcBef>
        <a:buFont typeface="Arial" panose="020B0604020202020204" pitchFamily="34" charset="0"/>
        <a:buChar char="–"/>
        <a:defRPr sz="2800" b="0" i="0" kern="1200">
          <a:solidFill>
            <a:schemeClr val="tx1"/>
          </a:solidFill>
          <a:latin typeface="Quicksand" panose="00000500000000000000" pitchFamily="2" charset="77"/>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b="0" i="0" kern="1200">
          <a:solidFill>
            <a:schemeClr val="tx1"/>
          </a:solidFill>
          <a:latin typeface="Quicksand" panose="00000500000000000000" pitchFamily="2" charset="77"/>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b="0" i="0" kern="1200">
          <a:solidFill>
            <a:schemeClr val="tx1"/>
          </a:solidFill>
          <a:latin typeface="Quicksand" panose="00000500000000000000" pitchFamily="2" charset="77"/>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b="0" i="0" kern="1200">
          <a:solidFill>
            <a:schemeClr val="tx1"/>
          </a:solidFill>
          <a:latin typeface="Quicksand" panose="00000500000000000000" pitchFamily="2" charset="77"/>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4.svg"/><Relationship Id="rId7" Type="http://schemas.openxmlformats.org/officeDocument/2006/relationships/image" Target="../media/image12.png"/><Relationship Id="rId6" Type="http://schemas.openxmlformats.org/officeDocument/2006/relationships/image" Target="../media/image3.svg"/><Relationship Id="rId5" Type="http://schemas.openxmlformats.org/officeDocument/2006/relationships/image" Target="../media/image11.png"/><Relationship Id="rId4" Type="http://schemas.openxmlformats.org/officeDocument/2006/relationships/image" Target="../media/image2.svg"/><Relationship Id="rId3" Type="http://schemas.openxmlformats.org/officeDocument/2006/relationships/image" Target="../media/image10.png"/><Relationship Id="rId2" Type="http://schemas.openxmlformats.org/officeDocument/2006/relationships/image" Target="../media/image1.svg"/><Relationship Id="rId10" Type="http://schemas.openxmlformats.org/officeDocument/2006/relationships/slideLayout" Target="../slideLayouts/slideLayout7.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18.png"/><Relationship Id="rId4" Type="http://schemas.openxmlformats.org/officeDocument/2006/relationships/image" Target="../media/image6.svg"/><Relationship Id="rId3" Type="http://schemas.openxmlformats.org/officeDocument/2006/relationships/image" Target="../media/image17.png"/><Relationship Id="rId2" Type="http://schemas.openxmlformats.org/officeDocument/2006/relationships/image" Target="../media/image5.svg"/><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0" y="1075"/>
            <a:ext cx="18287999" cy="10284850"/>
          </a:xfrm>
          <a:prstGeom prst="rect">
            <a:avLst/>
          </a:prstGeom>
        </p:spPr>
      </p:pic>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9800" y="150652"/>
            <a:ext cx="954248" cy="954248"/>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190500"/>
            <a:ext cx="944739" cy="990600"/>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916" y="291226"/>
            <a:ext cx="1869484" cy="88987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5" name="TextBox 5"/>
          <p:cNvSpPr txBox="1"/>
          <p:nvPr/>
        </p:nvSpPr>
        <p:spPr>
          <a:xfrm>
            <a:off x="1028700" y="2019300"/>
            <a:ext cx="14668500" cy="984885"/>
          </a:xfrm>
          <a:prstGeom prst="rect">
            <a:avLst/>
          </a:prstGeom>
        </p:spPr>
        <p:txBody>
          <a:bodyPr wrap="square" lIns="0" tIns="0" rIns="0" bIns="0" rtlCol="0" anchor="t">
            <a:spAutoFit/>
          </a:bodyPr>
          <a:lstStyle/>
          <a:p>
            <a:pPr algn="just"/>
            <a:r>
              <a:rPr lang="vi-VN" sz="3200">
                <a:solidFill>
                  <a:srgbClr val="1B206F"/>
                </a:solidFill>
                <a:latin typeface="Quicksand" panose="00000500000000000000" pitchFamily="2" charset="77"/>
              </a:rPr>
              <a:t>Hợp đồng cung ứng dịch vụ sàn thương mại điện tử và Doanh nghiệp cung cấp hàng hoá lên sàn</a:t>
            </a:r>
            <a:endParaRPr lang="vi-VN" sz="3200">
              <a:solidFill>
                <a:srgbClr val="1B206F"/>
              </a:solidFill>
              <a:latin typeface="Quicksand" panose="00000500000000000000" pitchFamily="2" charset="77"/>
            </a:endParaRPr>
          </a:p>
        </p:txBody>
      </p:sp>
      <p:grpSp>
        <p:nvGrpSpPr>
          <p:cNvPr id="7" name="Group 7"/>
          <p:cNvGrpSpPr/>
          <p:nvPr/>
        </p:nvGrpSpPr>
        <p:grpSpPr>
          <a:xfrm>
            <a:off x="1028700" y="676498"/>
            <a:ext cx="16211946" cy="1114202"/>
            <a:chOff x="0" y="405841"/>
            <a:chExt cx="21615928" cy="1485601"/>
          </a:xfrm>
        </p:grpSpPr>
        <p:sp>
          <p:nvSpPr>
            <p:cNvPr id="8" name="TextBox 8"/>
            <p:cNvSpPr txBox="1"/>
            <p:nvPr/>
          </p:nvSpPr>
          <p:spPr>
            <a:xfrm>
              <a:off x="0" y="405841"/>
              <a:ext cx="21615928" cy="1282402"/>
            </a:xfrm>
            <a:prstGeom prst="rect">
              <a:avLst/>
            </a:prstGeom>
          </p:spPr>
          <p:txBody>
            <a:bodyPr lIns="0" tIns="0" rIns="0" bIns="0" rtlCol="0" anchor="t">
              <a:spAutoFit/>
            </a:bodyPr>
            <a:lstStyle/>
            <a:p>
              <a:pPr>
                <a:lnSpc>
                  <a:spcPts val="8000"/>
                </a:lnSpc>
              </a:pPr>
              <a:r>
                <a:rPr lang="vi-VN" sz="6000" spc="-240">
                  <a:solidFill>
                    <a:srgbClr val="273755"/>
                  </a:solidFill>
                  <a:latin typeface="Roboto" panose="02000000000000000000" pitchFamily="2" charset="0"/>
                  <a:ea typeface="Roboto" panose="02000000000000000000" pitchFamily="2" charset="0"/>
                </a:rPr>
                <a:t>Trong mối quan hệ giữa sàn và người cung cấp:</a:t>
              </a:r>
              <a:endParaRPr lang="en-US" sz="6000" spc="-240">
                <a:solidFill>
                  <a:srgbClr val="273755"/>
                </a:solidFill>
                <a:latin typeface="Roboto" panose="02000000000000000000" pitchFamily="2" charset="0"/>
                <a:ea typeface="Roboto" panose="02000000000000000000" pitchFamily="2" charset="0"/>
              </a:endParaRPr>
            </a:p>
          </p:txBody>
        </p:sp>
        <p:sp>
          <p:nvSpPr>
            <p:cNvPr id="9" name="AutoShape 9"/>
            <p:cNvSpPr/>
            <p:nvPr/>
          </p:nvSpPr>
          <p:spPr>
            <a:xfrm>
              <a:off x="0" y="1789842"/>
              <a:ext cx="1270000" cy="101600"/>
            </a:xfrm>
            <a:prstGeom prst="rect">
              <a:avLst/>
            </a:prstGeom>
            <a:solidFill>
              <a:srgbClr val="273755"/>
            </a:solidFill>
          </p:spPr>
        </p:sp>
      </p:grpSp>
      <p:grpSp>
        <p:nvGrpSpPr>
          <p:cNvPr id="13" name="Group 12"/>
          <p:cNvGrpSpPr/>
          <p:nvPr/>
        </p:nvGrpSpPr>
        <p:grpSpPr>
          <a:xfrm>
            <a:off x="2514600" y="3004185"/>
            <a:ext cx="12935482" cy="6711315"/>
            <a:chOff x="259598" y="695754"/>
            <a:chExt cx="11337374" cy="5882169"/>
          </a:xfrm>
        </p:grpSpPr>
        <p:sp>
          <p:nvSpPr>
            <p:cNvPr id="14" name="TextBox 13"/>
            <p:cNvSpPr txBox="1"/>
            <p:nvPr/>
          </p:nvSpPr>
          <p:spPr>
            <a:xfrm>
              <a:off x="1597596" y="1592614"/>
              <a:ext cx="1462260" cy="830997"/>
            </a:xfrm>
            <a:prstGeom prst="rect">
              <a:avLst/>
            </a:prstGeom>
            <a:noFill/>
          </p:spPr>
          <p:txBody>
            <a:bodyPr wrap="none" rtlCol="0">
              <a:spAutoFit/>
            </a:bodyPr>
            <a:lstStyle/>
            <a:p>
              <a:pPr algn="ctr"/>
              <a:r>
                <a:rPr lang="x-none" sz="2800">
                  <a:latin typeface="Quicksand" panose="00000500000000000000" pitchFamily="2" charset="77"/>
                  <a:cs typeface="Times New Roman" panose="02020603050405020304" pitchFamily="18" charset="0"/>
                </a:rPr>
                <a:t>Sàn</a:t>
              </a:r>
              <a:endParaRPr lang="x-none" sz="2800">
                <a:latin typeface="Quicksand" panose="00000500000000000000" pitchFamily="2" charset="77"/>
                <a:cs typeface="Times New Roman" panose="02020603050405020304" pitchFamily="18" charset="0"/>
              </a:endParaRPr>
            </a:p>
            <a:p>
              <a:pPr algn="ctr"/>
              <a:r>
                <a:rPr lang="x-none" sz="2800">
                  <a:latin typeface="Quicksand" panose="00000500000000000000" pitchFamily="2" charset="77"/>
                  <a:cs typeface="Times New Roman" panose="02020603050405020304" pitchFamily="18" charset="0"/>
                </a:rPr>
                <a:t>giao dịch</a:t>
              </a:r>
              <a:endParaRPr lang="x-none" sz="2800">
                <a:latin typeface="Quicksand" panose="00000500000000000000" pitchFamily="2" charset="77"/>
                <a:cs typeface="Times New Roman" panose="02020603050405020304" pitchFamily="18" charset="0"/>
              </a:endParaRPr>
            </a:p>
          </p:txBody>
        </p:sp>
        <p:pic>
          <p:nvPicPr>
            <p:cNvPr id="15" name="Graphic 14" descr="Contract"/>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334190" y="1423223"/>
              <a:ext cx="1456046" cy="1456046"/>
            </a:xfrm>
            <a:prstGeom prst="rect">
              <a:avLst/>
            </a:prstGeom>
          </p:spPr>
        </p:pic>
        <p:sp>
          <p:nvSpPr>
            <p:cNvPr id="16" name="TextBox 15"/>
            <p:cNvSpPr txBox="1"/>
            <p:nvPr/>
          </p:nvSpPr>
          <p:spPr>
            <a:xfrm>
              <a:off x="4131463" y="695754"/>
              <a:ext cx="3823180" cy="836232"/>
            </a:xfrm>
            <a:prstGeom prst="rect">
              <a:avLst/>
            </a:prstGeom>
            <a:noFill/>
          </p:spPr>
          <p:txBody>
            <a:bodyPr wrap="none" rtlCol="0">
              <a:spAutoFit/>
            </a:bodyPr>
            <a:lstStyle/>
            <a:p>
              <a:pPr algn="ctr"/>
              <a:r>
                <a:rPr lang="x-none" sz="2800">
                  <a:latin typeface="Quicksand" panose="00000500000000000000" pitchFamily="2" charset="77"/>
                  <a:cs typeface="Times New Roman" panose="02020603050405020304" pitchFamily="18" charset="0"/>
                </a:rPr>
                <a:t>Cung ứng gian hàng trên </a:t>
              </a:r>
              <a:endParaRPr lang="x-none" sz="2800">
                <a:latin typeface="Quicksand" panose="00000500000000000000" pitchFamily="2" charset="77"/>
                <a:cs typeface="Times New Roman" panose="02020603050405020304" pitchFamily="18" charset="0"/>
              </a:endParaRPr>
            </a:p>
            <a:p>
              <a:pPr algn="ctr"/>
              <a:r>
                <a:rPr lang="x-none" sz="2800">
                  <a:latin typeface="Quicksand" panose="00000500000000000000" pitchFamily="2" charset="77"/>
                  <a:cs typeface="Times New Roman" panose="02020603050405020304" pitchFamily="18" charset="0"/>
                </a:rPr>
                <a:t>sàn TMĐT để KD</a:t>
              </a:r>
              <a:endParaRPr lang="x-none" sz="2800">
                <a:latin typeface="Quicksand" panose="00000500000000000000" pitchFamily="2" charset="77"/>
                <a:cs typeface="Times New Roman" panose="02020603050405020304" pitchFamily="18" charset="0"/>
              </a:endParaRPr>
            </a:p>
          </p:txBody>
        </p:sp>
        <p:cxnSp>
          <p:nvCxnSpPr>
            <p:cNvPr id="17" name="Straight Arrow Connector 16"/>
            <p:cNvCxnSpPr>
              <a:stCxn id="14" idx="3"/>
            </p:cNvCxnSpPr>
            <p:nvPr/>
          </p:nvCxnSpPr>
          <p:spPr>
            <a:xfrm>
              <a:off x="3059856" y="2008113"/>
              <a:ext cx="168370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7337124" y="1988349"/>
              <a:ext cx="1831752" cy="695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9275636" y="1796729"/>
              <a:ext cx="817853" cy="461665"/>
            </a:xfrm>
            <a:prstGeom prst="rect">
              <a:avLst/>
            </a:prstGeom>
            <a:noFill/>
          </p:spPr>
          <p:txBody>
            <a:bodyPr wrap="none" rtlCol="0">
              <a:spAutoFit/>
            </a:bodyPr>
            <a:lstStyle/>
            <a:p>
              <a:r>
                <a:rPr lang="x-none" sz="2800">
                  <a:latin typeface="Quicksand" panose="00000500000000000000" pitchFamily="2" charset="77"/>
                  <a:cs typeface="Times New Roman" panose="02020603050405020304" pitchFamily="18" charset="0"/>
                </a:rPr>
                <a:t>NCC</a:t>
              </a:r>
              <a:endParaRPr lang="x-none" sz="2800">
                <a:latin typeface="Quicksand" panose="00000500000000000000" pitchFamily="2" charset="77"/>
                <a:cs typeface="Times New Roman" panose="02020603050405020304" pitchFamily="18" charset="0"/>
              </a:endParaRPr>
            </a:p>
          </p:txBody>
        </p:sp>
        <p:sp>
          <p:nvSpPr>
            <p:cNvPr id="20" name="TextBox 19"/>
            <p:cNvSpPr txBox="1"/>
            <p:nvPr/>
          </p:nvSpPr>
          <p:spPr>
            <a:xfrm>
              <a:off x="259598" y="3175586"/>
              <a:ext cx="4307891" cy="836232"/>
            </a:xfrm>
            <a:prstGeom prst="rect">
              <a:avLst/>
            </a:prstGeom>
            <a:noFill/>
          </p:spPr>
          <p:txBody>
            <a:bodyPr wrap="none" rtlCol="0">
              <a:spAutoFit/>
            </a:bodyPr>
            <a:lstStyle/>
            <a:p>
              <a:pPr algn="ctr"/>
              <a:r>
                <a:rPr lang="x-none" sz="2800">
                  <a:solidFill>
                    <a:srgbClr val="C00000"/>
                  </a:solidFill>
                  <a:latin typeface="Quicksand" panose="00000500000000000000" pitchFamily="2" charset="77"/>
                  <a:cs typeface="Times New Roman" panose="02020603050405020304" pitchFamily="18" charset="0"/>
                </a:rPr>
                <a:t>NCC vi phạm Chính sách: </a:t>
              </a:r>
              <a:endParaRPr lang="x-none" sz="2800">
                <a:solidFill>
                  <a:srgbClr val="C00000"/>
                </a:solidFill>
                <a:latin typeface="Quicksand" panose="00000500000000000000" pitchFamily="2" charset="77"/>
                <a:cs typeface="Times New Roman" panose="02020603050405020304" pitchFamily="18" charset="0"/>
              </a:endParaRPr>
            </a:p>
            <a:p>
              <a:pPr algn="ctr"/>
              <a:r>
                <a:rPr lang="x-none" sz="2800">
                  <a:solidFill>
                    <a:srgbClr val="C00000"/>
                  </a:solidFill>
                  <a:latin typeface="Quicksand" panose="00000500000000000000" pitchFamily="2" charset="77"/>
                  <a:cs typeface="Times New Roman" panose="02020603050405020304" pitchFamily="18" charset="0"/>
                </a:rPr>
                <a:t>CC gian hàng trùng thông tin</a:t>
              </a:r>
              <a:endParaRPr lang="x-none" sz="2800">
                <a:solidFill>
                  <a:srgbClr val="C00000"/>
                </a:solidFill>
                <a:latin typeface="Quicksand" panose="00000500000000000000" pitchFamily="2" charset="77"/>
                <a:cs typeface="Times New Roman" panose="02020603050405020304" pitchFamily="18" charset="0"/>
              </a:endParaRPr>
            </a:p>
          </p:txBody>
        </p:sp>
        <p:pic>
          <p:nvPicPr>
            <p:cNvPr id="21" name="Graphic 20" descr="Stop sign"/>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35931" y="3992063"/>
              <a:ext cx="914400" cy="914400"/>
            </a:xfrm>
            <a:prstGeom prst="rect">
              <a:avLst/>
            </a:prstGeom>
          </p:spPr>
        </p:pic>
        <p:cxnSp>
          <p:nvCxnSpPr>
            <p:cNvPr id="22" name="Straight Arrow Connector 21"/>
            <p:cNvCxnSpPr/>
            <p:nvPr/>
          </p:nvCxnSpPr>
          <p:spPr>
            <a:xfrm flipV="1">
              <a:off x="3162648" y="4442308"/>
              <a:ext cx="1831752" cy="6955"/>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4902281" y="3146558"/>
              <a:ext cx="2319866" cy="830997"/>
            </a:xfrm>
            <a:prstGeom prst="rect">
              <a:avLst/>
            </a:prstGeom>
            <a:noFill/>
          </p:spPr>
          <p:txBody>
            <a:bodyPr wrap="none" rtlCol="0">
              <a:spAutoFit/>
            </a:bodyPr>
            <a:lstStyle/>
            <a:p>
              <a:pPr algn="ctr"/>
              <a:r>
                <a:rPr lang="x-none" sz="2800">
                  <a:solidFill>
                    <a:srgbClr val="C00000"/>
                  </a:solidFill>
                  <a:latin typeface="Quicksand" panose="00000500000000000000" pitchFamily="2" charset="77"/>
                  <a:cs typeface="Times New Roman" panose="02020603050405020304" pitchFamily="18" charset="0"/>
                </a:rPr>
                <a:t>SGD thông báo</a:t>
              </a:r>
              <a:endParaRPr lang="x-none" sz="2800">
                <a:solidFill>
                  <a:srgbClr val="C00000"/>
                </a:solidFill>
                <a:latin typeface="Quicksand" panose="00000500000000000000" pitchFamily="2" charset="77"/>
                <a:cs typeface="Times New Roman" panose="02020603050405020304" pitchFamily="18" charset="0"/>
              </a:endParaRPr>
            </a:p>
            <a:p>
              <a:pPr algn="ctr"/>
              <a:r>
                <a:rPr lang="x-none" sz="2800">
                  <a:solidFill>
                    <a:srgbClr val="C00000"/>
                  </a:solidFill>
                  <a:latin typeface="Quicksand" panose="00000500000000000000" pitchFamily="2" charset="77"/>
                  <a:cs typeface="Times New Roman" panose="02020603050405020304" pitchFamily="18" charset="0"/>
                </a:rPr>
                <a:t>tắt gian hàng</a:t>
              </a:r>
              <a:endParaRPr lang="x-none" sz="2800">
                <a:solidFill>
                  <a:srgbClr val="C00000"/>
                </a:solidFill>
                <a:latin typeface="Quicksand" panose="00000500000000000000" pitchFamily="2" charset="77"/>
                <a:cs typeface="Times New Roman" panose="02020603050405020304" pitchFamily="18" charset="0"/>
              </a:endParaRPr>
            </a:p>
          </p:txBody>
        </p:sp>
        <p:pic>
          <p:nvPicPr>
            <p:cNvPr id="24" name="Graphic 23" descr="Powe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68506" y="3992063"/>
              <a:ext cx="914400" cy="914400"/>
            </a:xfrm>
            <a:prstGeom prst="rect">
              <a:avLst/>
            </a:prstGeom>
          </p:spPr>
        </p:pic>
        <p:pic>
          <p:nvPicPr>
            <p:cNvPr id="25" name="Graphic 24" descr="Bell"/>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05013" y="3985108"/>
              <a:ext cx="914400" cy="914400"/>
            </a:xfrm>
            <a:prstGeom prst="rect">
              <a:avLst/>
            </a:prstGeom>
          </p:spPr>
        </p:pic>
        <p:cxnSp>
          <p:nvCxnSpPr>
            <p:cNvPr id="26" name="Straight Arrow Connector 25"/>
            <p:cNvCxnSpPr/>
            <p:nvPr/>
          </p:nvCxnSpPr>
          <p:spPr>
            <a:xfrm flipV="1">
              <a:off x="7337124" y="4435353"/>
              <a:ext cx="1831752" cy="6955"/>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9086025" y="3146558"/>
              <a:ext cx="2510947" cy="836232"/>
            </a:xfrm>
            <a:prstGeom prst="rect">
              <a:avLst/>
            </a:prstGeom>
            <a:noFill/>
          </p:spPr>
          <p:txBody>
            <a:bodyPr wrap="none" rtlCol="0">
              <a:spAutoFit/>
            </a:bodyPr>
            <a:lstStyle/>
            <a:p>
              <a:pPr algn="ctr"/>
              <a:r>
                <a:rPr lang="x-none" sz="2800">
                  <a:solidFill>
                    <a:srgbClr val="C00000"/>
                  </a:solidFill>
                  <a:latin typeface="Quicksand" panose="00000500000000000000" pitchFamily="2" charset="77"/>
                  <a:cs typeface="Times New Roman" panose="02020603050405020304" pitchFamily="18" charset="0"/>
                </a:rPr>
                <a:t>Đóng hoạt động</a:t>
              </a:r>
              <a:endParaRPr lang="x-none" sz="2800">
                <a:solidFill>
                  <a:srgbClr val="C00000"/>
                </a:solidFill>
                <a:latin typeface="Quicksand" panose="00000500000000000000" pitchFamily="2" charset="77"/>
                <a:cs typeface="Times New Roman" panose="02020603050405020304" pitchFamily="18" charset="0"/>
              </a:endParaRPr>
            </a:p>
            <a:p>
              <a:pPr algn="ctr"/>
              <a:r>
                <a:rPr lang="x-none" sz="2800">
                  <a:solidFill>
                    <a:srgbClr val="C00000"/>
                  </a:solidFill>
                  <a:latin typeface="Quicksand" panose="00000500000000000000" pitchFamily="2" charset="77"/>
                  <a:cs typeface="Times New Roman" panose="02020603050405020304" pitchFamily="18" charset="0"/>
                </a:rPr>
                <a:t>gian hàng</a:t>
              </a:r>
              <a:endParaRPr lang="x-none" sz="2800">
                <a:solidFill>
                  <a:srgbClr val="C00000"/>
                </a:solidFill>
                <a:latin typeface="Quicksand" panose="00000500000000000000" pitchFamily="2" charset="77"/>
                <a:cs typeface="Times New Roman" panose="02020603050405020304" pitchFamily="18" charset="0"/>
              </a:endParaRPr>
            </a:p>
          </p:txBody>
        </p:sp>
        <p:sp>
          <p:nvSpPr>
            <p:cNvPr id="28" name="TextBox 27"/>
            <p:cNvSpPr txBox="1"/>
            <p:nvPr/>
          </p:nvSpPr>
          <p:spPr>
            <a:xfrm>
              <a:off x="4047740" y="5782430"/>
              <a:ext cx="817853" cy="461665"/>
            </a:xfrm>
            <a:prstGeom prst="rect">
              <a:avLst/>
            </a:prstGeom>
            <a:noFill/>
          </p:spPr>
          <p:txBody>
            <a:bodyPr wrap="none" rtlCol="0">
              <a:spAutoFit/>
            </a:bodyPr>
            <a:lstStyle/>
            <a:p>
              <a:r>
                <a:rPr lang="x-none" sz="2800">
                  <a:solidFill>
                    <a:srgbClr val="0070C0"/>
                  </a:solidFill>
                  <a:latin typeface="Quicksand" panose="00000500000000000000" pitchFamily="2" charset="77"/>
                  <a:cs typeface="Times New Roman" panose="02020603050405020304" pitchFamily="18" charset="0"/>
                </a:rPr>
                <a:t>NCC</a:t>
              </a:r>
              <a:endParaRPr lang="x-none" sz="2800">
                <a:solidFill>
                  <a:srgbClr val="0070C0"/>
                </a:solidFill>
                <a:latin typeface="Quicksand" panose="00000500000000000000" pitchFamily="2" charset="77"/>
                <a:cs typeface="Times New Roman" panose="02020603050405020304" pitchFamily="18" charset="0"/>
              </a:endParaRPr>
            </a:p>
          </p:txBody>
        </p:sp>
        <p:cxnSp>
          <p:nvCxnSpPr>
            <p:cNvPr id="29" name="Straight Arrow Connector 28"/>
            <p:cNvCxnSpPr/>
            <p:nvPr/>
          </p:nvCxnSpPr>
          <p:spPr>
            <a:xfrm flipV="1">
              <a:off x="5099148" y="6094991"/>
              <a:ext cx="1831752" cy="6955"/>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pic>
          <p:nvPicPr>
            <p:cNvPr id="30" name="Picture 29"/>
            <p:cNvPicPr>
              <a:picLocks noChangeAspect="1"/>
            </p:cNvPicPr>
            <p:nvPr/>
          </p:nvPicPr>
          <p:blipFill>
            <a:blip r:embed="rId9"/>
            <a:stretch>
              <a:fillRect/>
            </a:stretch>
          </p:blipFill>
          <p:spPr>
            <a:xfrm>
              <a:off x="5116260" y="5241514"/>
              <a:ext cx="1826902" cy="828595"/>
            </a:xfrm>
            <a:prstGeom prst="rect">
              <a:avLst/>
            </a:prstGeom>
          </p:spPr>
        </p:pic>
        <p:sp>
          <p:nvSpPr>
            <p:cNvPr id="31" name="TextBox 30"/>
            <p:cNvSpPr txBox="1"/>
            <p:nvPr/>
          </p:nvSpPr>
          <p:spPr>
            <a:xfrm>
              <a:off x="7327969" y="5782430"/>
              <a:ext cx="2074607" cy="461665"/>
            </a:xfrm>
            <a:prstGeom prst="rect">
              <a:avLst/>
            </a:prstGeom>
            <a:noFill/>
          </p:spPr>
          <p:txBody>
            <a:bodyPr wrap="none" rtlCol="0">
              <a:spAutoFit/>
            </a:bodyPr>
            <a:lstStyle/>
            <a:p>
              <a:r>
                <a:rPr lang="x-none" sz="2800">
                  <a:solidFill>
                    <a:srgbClr val="0070C0"/>
                  </a:solidFill>
                  <a:latin typeface="Quicksand" panose="00000500000000000000" pitchFamily="2" charset="77"/>
                  <a:cs typeface="Times New Roman" panose="02020603050405020304" pitchFamily="18" charset="0"/>
                </a:rPr>
                <a:t>Sàn giao dịch</a:t>
              </a:r>
              <a:endParaRPr lang="x-none" sz="2800">
                <a:solidFill>
                  <a:srgbClr val="0070C0"/>
                </a:solidFill>
                <a:latin typeface="Quicksand" panose="00000500000000000000" pitchFamily="2" charset="77"/>
                <a:cs typeface="Times New Roman" panose="02020603050405020304" pitchFamily="18" charset="0"/>
              </a:endParaRPr>
            </a:p>
          </p:txBody>
        </p:sp>
        <p:sp>
          <p:nvSpPr>
            <p:cNvPr id="32" name="TextBox 31"/>
            <p:cNvSpPr txBox="1"/>
            <p:nvPr/>
          </p:nvSpPr>
          <p:spPr>
            <a:xfrm>
              <a:off x="5305117" y="6116258"/>
              <a:ext cx="1467068" cy="461665"/>
            </a:xfrm>
            <a:prstGeom prst="rect">
              <a:avLst/>
            </a:prstGeom>
            <a:noFill/>
          </p:spPr>
          <p:txBody>
            <a:bodyPr wrap="none" rtlCol="0">
              <a:spAutoFit/>
            </a:bodyPr>
            <a:lstStyle/>
            <a:p>
              <a:pPr algn="ctr"/>
              <a:r>
                <a:rPr lang="x-none" sz="2800">
                  <a:solidFill>
                    <a:srgbClr val="0070C0"/>
                  </a:solidFill>
                  <a:latin typeface="Quicksand" panose="00000500000000000000" pitchFamily="2" charset="77"/>
                  <a:cs typeface="Times New Roman" panose="02020603050405020304" pitchFamily="18" charset="0"/>
                </a:rPr>
                <a:t>Khởi kiện</a:t>
              </a:r>
              <a:endParaRPr lang="x-none" sz="2800">
                <a:solidFill>
                  <a:srgbClr val="0070C0"/>
                </a:solidFill>
                <a:latin typeface="Quicksand" panose="00000500000000000000" pitchFamily="2" charset="77"/>
                <a:cs typeface="Times New Roman" panose="02020603050405020304" pitchFamily="18" charset="0"/>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2" name="AutoShape 2"/>
          <p:cNvSpPr/>
          <p:nvPr/>
        </p:nvSpPr>
        <p:spPr>
          <a:xfrm>
            <a:off x="10229850" y="0"/>
            <a:ext cx="8058150" cy="10287000"/>
          </a:xfrm>
          <a:prstGeom prst="rect">
            <a:avLst/>
          </a:prstGeom>
          <a:solidFill>
            <a:srgbClr val="1D235C"/>
          </a:solidFill>
        </p:spPr>
      </p:sp>
      <p:pic>
        <p:nvPicPr>
          <p:cNvPr id="15" name="Picture 3"/>
          <p:cNvPicPr>
            <a:picLocks noChangeAspect="1"/>
          </p:cNvPicPr>
          <p:nvPr/>
        </p:nvPicPr>
        <p:blipFill>
          <a:blip r:embed="rId1">
            <a:alphaModFix amt="10000"/>
          </a:blip>
          <a:srcRect l="29267" r="29267"/>
          <a:stretch>
            <a:fillRect/>
          </a:stretch>
        </p:blipFill>
        <p:spPr>
          <a:xfrm>
            <a:off x="10515601" y="0"/>
            <a:ext cx="9051404" cy="10287000"/>
          </a:xfrm>
          <a:prstGeom prst="rect">
            <a:avLst/>
          </a:prstGeom>
        </p:spPr>
      </p:pic>
      <p:grpSp>
        <p:nvGrpSpPr>
          <p:cNvPr id="5" name="Group 5"/>
          <p:cNvGrpSpPr/>
          <p:nvPr/>
        </p:nvGrpSpPr>
        <p:grpSpPr>
          <a:xfrm>
            <a:off x="11353404" y="1866900"/>
            <a:ext cx="5905896" cy="6705600"/>
            <a:chOff x="0" y="-1981200"/>
            <a:chExt cx="7874528" cy="8940796"/>
          </a:xfrm>
        </p:grpSpPr>
        <p:sp>
          <p:nvSpPr>
            <p:cNvPr id="6" name="TextBox 6"/>
            <p:cNvSpPr txBox="1"/>
            <p:nvPr/>
          </p:nvSpPr>
          <p:spPr>
            <a:xfrm>
              <a:off x="0" y="-1981200"/>
              <a:ext cx="7874528" cy="8207371"/>
            </a:xfrm>
            <a:prstGeom prst="rect">
              <a:avLst/>
            </a:prstGeom>
          </p:spPr>
          <p:txBody>
            <a:bodyPr lIns="0" tIns="0" rIns="0" bIns="0" rtlCol="0" anchor="t">
              <a:spAutoFit/>
            </a:bodyPr>
            <a:lstStyle/>
            <a:p>
              <a:pPr algn="r"/>
              <a:r>
                <a:rPr lang="vi-VN" sz="8000" spc="-240">
                  <a:solidFill>
                    <a:srgbClr val="F9FCFF"/>
                  </a:solidFill>
                  <a:latin typeface="Roboto" panose="02000000000000000000" pitchFamily="2" charset="0"/>
                  <a:ea typeface="Roboto" panose="02000000000000000000" pitchFamily="2" charset="0"/>
                </a:rPr>
                <a:t>Trong mối quan hệ giữa người cung cấp và người tiêu dùng:</a:t>
              </a:r>
              <a:endParaRPr lang="en-US" sz="8000" spc="-240">
                <a:solidFill>
                  <a:srgbClr val="F9FCFF"/>
                </a:solidFill>
                <a:latin typeface="Roboto" panose="02000000000000000000" pitchFamily="2" charset="0"/>
                <a:ea typeface="Roboto" panose="02000000000000000000" pitchFamily="2" charset="0"/>
              </a:endParaRPr>
            </a:p>
          </p:txBody>
        </p:sp>
        <p:sp>
          <p:nvSpPr>
            <p:cNvPr id="7" name="AutoShape 7"/>
            <p:cNvSpPr/>
            <p:nvPr/>
          </p:nvSpPr>
          <p:spPr>
            <a:xfrm>
              <a:off x="6604528" y="6857996"/>
              <a:ext cx="1270000" cy="101600"/>
            </a:xfrm>
            <a:prstGeom prst="rect">
              <a:avLst/>
            </a:prstGeom>
            <a:solidFill>
              <a:srgbClr val="F9FCFF"/>
            </a:solidFill>
          </p:spPr>
        </p:sp>
      </p:grpSp>
      <p:grpSp>
        <p:nvGrpSpPr>
          <p:cNvPr id="8" name="Group 8"/>
          <p:cNvGrpSpPr/>
          <p:nvPr/>
        </p:nvGrpSpPr>
        <p:grpSpPr>
          <a:xfrm>
            <a:off x="838200" y="952500"/>
            <a:ext cx="8715175" cy="7127445"/>
            <a:chOff x="7559" y="0"/>
            <a:chExt cx="9660092" cy="9503259"/>
          </a:xfrm>
        </p:grpSpPr>
        <p:sp>
          <p:nvSpPr>
            <p:cNvPr id="9" name="TextBox 9"/>
            <p:cNvSpPr txBox="1"/>
            <p:nvPr/>
          </p:nvSpPr>
          <p:spPr>
            <a:xfrm>
              <a:off x="7559" y="0"/>
              <a:ext cx="9660092" cy="1470488"/>
            </a:xfrm>
            <a:prstGeom prst="rect">
              <a:avLst/>
            </a:prstGeom>
          </p:spPr>
          <p:txBody>
            <a:bodyPr lIns="0" tIns="0" rIns="0" bIns="0" rtlCol="0" anchor="t">
              <a:spAutoFit/>
            </a:bodyPr>
            <a:lstStyle/>
            <a:p>
              <a:pPr>
                <a:lnSpc>
                  <a:spcPts val="4320"/>
                </a:lnSpc>
              </a:pPr>
              <a:r>
                <a:rPr lang="en-US" sz="3600" spc="36">
                  <a:solidFill>
                    <a:srgbClr val="448BDA"/>
                  </a:solidFill>
                  <a:latin typeface="Quicksand" panose="00000500000000000000" pitchFamily="2" charset="77"/>
                </a:rPr>
                <a:t>Điểm mới tại Dự thảo điều chỉnh Nghị định 52/2013/NĐ-CP:</a:t>
              </a:r>
              <a:endParaRPr lang="en-US" sz="3600" spc="36">
                <a:solidFill>
                  <a:srgbClr val="448BDA"/>
                </a:solidFill>
                <a:latin typeface="Quicksand" panose="00000500000000000000" pitchFamily="2" charset="77"/>
              </a:endParaRPr>
            </a:p>
          </p:txBody>
        </p:sp>
        <p:sp>
          <p:nvSpPr>
            <p:cNvPr id="12" name="TextBox 12"/>
            <p:cNvSpPr txBox="1"/>
            <p:nvPr/>
          </p:nvSpPr>
          <p:spPr>
            <a:xfrm>
              <a:off x="7559" y="1808753"/>
              <a:ext cx="9657536" cy="7694506"/>
            </a:xfrm>
            <a:prstGeom prst="rect">
              <a:avLst/>
            </a:prstGeom>
          </p:spPr>
          <p:txBody>
            <a:bodyPr lIns="0" tIns="0" rIns="0" bIns="0" rtlCol="0" anchor="t">
              <a:spAutoFit/>
            </a:bodyPr>
            <a:lstStyle/>
            <a:p>
              <a:pPr algn="just">
                <a:lnSpc>
                  <a:spcPts val="4500"/>
                </a:lnSpc>
              </a:pPr>
              <a:r>
                <a:rPr lang="vi-VN" sz="3000" spc="30">
                  <a:solidFill>
                    <a:srgbClr val="273755"/>
                  </a:solidFill>
                  <a:latin typeface="Quicksand" panose="00000500000000000000" pitchFamily="2" charset="77"/>
                </a:rPr>
                <a:t>- Khoản 12 Điều 1 Dự thảo sửa đổi Nghị định 52/2013/NĐ-CP quy định sàn giao dịch thương mại điện tử có trách nhiệm:</a:t>
              </a:r>
              <a:endParaRPr lang="vi-VN" sz="3000" spc="30">
                <a:solidFill>
                  <a:srgbClr val="273755"/>
                </a:solidFill>
                <a:latin typeface="Quicksand" panose="00000500000000000000" pitchFamily="2" charset="77"/>
              </a:endParaRPr>
            </a:p>
            <a:p>
              <a:pPr algn="just">
                <a:lnSpc>
                  <a:spcPts val="4500"/>
                </a:lnSpc>
              </a:pPr>
              <a:r>
                <a:rPr lang="vi-VN" sz="3000" i="1" spc="30">
                  <a:solidFill>
                    <a:srgbClr val="C00000"/>
                  </a:solidFill>
                  <a:latin typeface="Quicksand" panose="00000500000000000000" pitchFamily="2" charset="77"/>
                </a:rPr>
                <a:t>“Liên đới trách nhiệm về hàng hóa, dịch vụ bán trên sàn giao dịch thương mại điện tử nếu không thực hiện các nghĩa vụ quy định tại các khoản 8, 9 Điều này”</a:t>
              </a:r>
              <a:endParaRPr lang="vi-VN" sz="3000" spc="30">
                <a:solidFill>
                  <a:srgbClr val="C00000"/>
                </a:solidFill>
                <a:latin typeface="Quicksand" panose="00000500000000000000" pitchFamily="2" charset="77"/>
              </a:endParaRPr>
            </a:p>
            <a:p>
              <a:pPr algn="just">
                <a:lnSpc>
                  <a:spcPts val="4500"/>
                </a:lnSpc>
              </a:pPr>
              <a:endParaRPr lang="vi-VN" sz="3000" spc="30">
                <a:solidFill>
                  <a:srgbClr val="273755"/>
                </a:solidFill>
                <a:latin typeface="Quicksand" panose="00000500000000000000" pitchFamily="2" charset="77"/>
              </a:endParaRPr>
            </a:p>
            <a:p>
              <a:pPr algn="just">
                <a:lnSpc>
                  <a:spcPts val="4500"/>
                </a:lnSpc>
              </a:pPr>
              <a:r>
                <a:rPr lang="vi-VN" sz="3000" spc="30">
                  <a:solidFill>
                    <a:srgbClr val="273755"/>
                  </a:solidFill>
                  <a:latin typeface="Quicksand" panose="00000500000000000000" pitchFamily="2" charset="77"/>
                </a:rPr>
                <a:t>=&gt; Gắn trách nhiệm của người cung cấp đối với người tiêu dùng </a:t>
              </a:r>
              <a:endParaRPr lang="vi-VN" sz="3000" spc="30">
                <a:solidFill>
                  <a:srgbClr val="273755"/>
                </a:solidFill>
                <a:latin typeface="Quicksand" panose="00000500000000000000" pitchFamily="2" charset="77"/>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2" name="AutoShape 2"/>
          <p:cNvSpPr/>
          <p:nvPr/>
        </p:nvSpPr>
        <p:spPr>
          <a:xfrm>
            <a:off x="731062" y="0"/>
            <a:ext cx="11696700" cy="10287000"/>
          </a:xfrm>
          <a:prstGeom prst="rect">
            <a:avLst/>
          </a:prstGeom>
          <a:solidFill>
            <a:srgbClr val="1D235C"/>
          </a:solidFill>
        </p:spPr>
      </p:sp>
      <p:pic>
        <p:nvPicPr>
          <p:cNvPr id="3" name="Picture 3"/>
          <p:cNvPicPr>
            <a:picLocks noChangeAspect="1"/>
          </p:cNvPicPr>
          <p:nvPr/>
        </p:nvPicPr>
        <p:blipFill>
          <a:blip r:embed="rId1">
            <a:alphaModFix amt="15000"/>
          </a:blip>
          <a:srcRect t="4074" b="4074"/>
          <a:stretch>
            <a:fillRect/>
          </a:stretch>
        </p:blipFill>
        <p:spPr>
          <a:xfrm>
            <a:off x="1016812" y="-228600"/>
            <a:ext cx="17556938" cy="10744200"/>
          </a:xfrm>
          <a:prstGeom prst="rect">
            <a:avLst/>
          </a:prstGeom>
        </p:spPr>
      </p:pic>
      <p:grpSp>
        <p:nvGrpSpPr>
          <p:cNvPr id="4" name="Group 4"/>
          <p:cNvGrpSpPr/>
          <p:nvPr/>
        </p:nvGrpSpPr>
        <p:grpSpPr>
          <a:xfrm>
            <a:off x="1394758" y="1790700"/>
            <a:ext cx="10369307" cy="6645698"/>
            <a:chOff x="0" y="-5427997"/>
            <a:chExt cx="13825743" cy="8860930"/>
          </a:xfrm>
        </p:grpSpPr>
        <p:sp>
          <p:nvSpPr>
            <p:cNvPr id="5" name="TextBox 5"/>
            <p:cNvSpPr txBox="1"/>
            <p:nvPr/>
          </p:nvSpPr>
          <p:spPr>
            <a:xfrm>
              <a:off x="0" y="-5427997"/>
              <a:ext cx="13825743" cy="8207374"/>
            </a:xfrm>
            <a:prstGeom prst="rect">
              <a:avLst/>
            </a:prstGeom>
          </p:spPr>
          <p:txBody>
            <a:bodyPr lIns="0" tIns="0" rIns="0" bIns="0" rtlCol="0" anchor="t">
              <a:spAutoFit/>
            </a:bodyPr>
            <a:lstStyle/>
            <a:p>
              <a:r>
                <a:rPr lang="vi-VN" sz="8000" spc="-240">
                  <a:solidFill>
                    <a:srgbClr val="F9FCFF"/>
                  </a:solidFill>
                  <a:latin typeface="Roboto" panose="02000000000000000000" pitchFamily="2" charset="0"/>
                  <a:ea typeface="Roboto" panose="02000000000000000000" pitchFamily="2" charset="0"/>
                </a:rPr>
                <a:t>3. GIẢI QUYẾT TRANH CHẤP BẰNG BÊN THỨ BA TRONG GIAO DỊCH TRÊN SÀN THƯƠNG MẠI ĐIỆN TỬ:</a:t>
              </a:r>
              <a:endParaRPr lang="en-US" sz="8000" spc="-240">
                <a:solidFill>
                  <a:srgbClr val="F9FCFF"/>
                </a:solidFill>
                <a:latin typeface="Roboto" panose="02000000000000000000" pitchFamily="2" charset="0"/>
                <a:ea typeface="Roboto" panose="02000000000000000000" pitchFamily="2" charset="0"/>
              </a:endParaRPr>
            </a:p>
          </p:txBody>
        </p:sp>
        <p:sp>
          <p:nvSpPr>
            <p:cNvPr id="7" name="AutoShape 7"/>
            <p:cNvSpPr/>
            <p:nvPr/>
          </p:nvSpPr>
          <p:spPr>
            <a:xfrm>
              <a:off x="0" y="3331333"/>
              <a:ext cx="1270000" cy="101600"/>
            </a:xfrm>
            <a:prstGeom prst="rect">
              <a:avLst/>
            </a:prstGeom>
            <a:solidFill>
              <a:srgbClr val="F9FCFF"/>
            </a:solidFill>
          </p:spPr>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graphicFrame>
        <p:nvGraphicFramePr>
          <p:cNvPr id="48" name="Content Placeholder 38"/>
          <p:cNvGraphicFramePr/>
          <p:nvPr/>
        </p:nvGraphicFramePr>
        <p:xfrm>
          <a:off x="1219200" y="5407790"/>
          <a:ext cx="15316200" cy="4806641"/>
        </p:xfrm>
        <a:graphic>
          <a:graphicData uri="http://schemas.openxmlformats.org/drawingml/2006/table">
            <a:tbl>
              <a:tblPr firstRow="1" bandRow="1">
                <a:tableStyleId>{BC89EF96-8CEA-46FF-86C4-4CE0E7609802}</a:tableStyleId>
              </a:tblPr>
              <a:tblGrid>
                <a:gridCol w="2667000"/>
                <a:gridCol w="7086600"/>
                <a:gridCol w="5562600"/>
              </a:tblGrid>
              <a:tr h="463710">
                <a:tc>
                  <a:txBody>
                    <a:bodyPr/>
                    <a:lstStyle/>
                    <a:p>
                      <a:pPr algn="ctr">
                        <a:buNone/>
                      </a:pPr>
                      <a:r>
                        <a:rPr lang="en-US" sz="2400">
                          <a:latin typeface="Quicksand" panose="00000500000000000000" pitchFamily="2" charset="77"/>
                        </a:rPr>
                        <a:t>Tiêu chí</a:t>
                      </a:r>
                      <a:endParaRPr lang="en-US" sz="2400">
                        <a:latin typeface="Quicksand" panose="00000500000000000000" pitchFamily="2" charset="77"/>
                        <a:cs typeface="Roboto Condensed" panose="02000000000000000000" pitchFamily="2" charset="0"/>
                      </a:endParaRPr>
                    </a:p>
                  </a:txBody>
                  <a:tcPr anchor="ctr"/>
                </a:tc>
                <a:tc>
                  <a:txBody>
                    <a:bodyPr/>
                    <a:lstStyle/>
                    <a:p>
                      <a:pPr algn="ctr">
                        <a:buNone/>
                      </a:pPr>
                      <a:r>
                        <a:rPr lang="en-US" sz="2400">
                          <a:latin typeface="Quicksand" panose="00000500000000000000" pitchFamily="2" charset="77"/>
                        </a:rPr>
                        <a:t>Tố tụng trọng tài</a:t>
                      </a:r>
                      <a:endParaRPr lang="en-US" sz="2400">
                        <a:latin typeface="Quicksand" panose="00000500000000000000" pitchFamily="2" charset="77"/>
                        <a:cs typeface="Roboto Condensed" panose="02000000000000000000" pitchFamily="2" charset="0"/>
                      </a:endParaRPr>
                    </a:p>
                  </a:txBody>
                  <a:tcPr anchor="ctr"/>
                </a:tc>
                <a:tc>
                  <a:txBody>
                    <a:bodyPr/>
                    <a:lstStyle/>
                    <a:p>
                      <a:pPr algn="ctr">
                        <a:buNone/>
                      </a:pPr>
                      <a:r>
                        <a:rPr lang="en-US" sz="2400">
                          <a:latin typeface="Quicksand" panose="00000500000000000000" pitchFamily="2" charset="77"/>
                        </a:rPr>
                        <a:t>Tố tụng Tòa án</a:t>
                      </a:r>
                      <a:endParaRPr lang="en-US" sz="2400">
                        <a:latin typeface="Quicksand" panose="00000500000000000000" pitchFamily="2" charset="77"/>
                        <a:cs typeface="Roboto Condensed" panose="02000000000000000000" pitchFamily="2" charset="0"/>
                      </a:endParaRPr>
                    </a:p>
                  </a:txBody>
                  <a:tcPr anchor="ctr"/>
                </a:tc>
              </a:tr>
              <a:tr h="1211839">
                <a:tc>
                  <a:txBody>
                    <a:bodyPr/>
                    <a:lstStyle/>
                    <a:p>
                      <a:pPr algn="ctr">
                        <a:buNone/>
                      </a:pPr>
                      <a:r>
                        <a:rPr lang="en-US" sz="2400" b="1">
                          <a:latin typeface="Quicksand" panose="00000500000000000000" pitchFamily="2" charset="77"/>
                        </a:rPr>
                        <a:t>Quyền tự định đoạt của các bên</a:t>
                      </a:r>
                      <a:endParaRPr lang="en-US" sz="2400" b="1">
                        <a:latin typeface="Quicksand" panose="00000500000000000000" pitchFamily="2" charset="77"/>
                        <a:cs typeface="Roboto Condensed" panose="02000000000000000000" pitchFamily="2" charset="0"/>
                      </a:endParaRPr>
                    </a:p>
                  </a:txBody>
                  <a:tcPr anchor="ctr"/>
                </a:tc>
                <a:tc>
                  <a:txBody>
                    <a:bodyPr/>
                    <a:lstStyle/>
                    <a:p>
                      <a:pPr algn="just">
                        <a:buNone/>
                      </a:pPr>
                      <a:r>
                        <a:rPr lang="en-US" sz="2400" spc="0">
                          <a:solidFill>
                            <a:schemeClr val="tx1"/>
                          </a:solidFill>
                          <a:latin typeface="Quicksand" panose="00000500000000000000" pitchFamily="2" charset="77"/>
                        </a:rPr>
                        <a:t>Các bên có q</a:t>
                      </a:r>
                      <a:r>
                        <a:rPr lang="en-US" sz="2400" b="0" spc="0" dirty="0">
                          <a:solidFill>
                            <a:schemeClr val="tx1"/>
                          </a:solidFill>
                          <a:latin typeface="Quicksand" panose="00000500000000000000" pitchFamily="2" charset="77"/>
                          <a:sym typeface="+mn-ea"/>
                        </a:rPr>
                        <a:t>uyền tự định đoạt thủ tục, quy trình, ngôn ngữ, luật áp dụng, địa điểm tổ chức phiên họp, người giải quyết tranh chấp</a:t>
                      </a:r>
                      <a:endParaRPr lang="en-US" sz="2400" b="0" spc="0" dirty="0">
                        <a:solidFill>
                          <a:schemeClr val="tx1"/>
                        </a:solidFill>
                        <a:latin typeface="Quicksand" panose="00000500000000000000" pitchFamily="2" charset="77"/>
                        <a:cs typeface="Roboto Condensed" panose="02000000000000000000" pitchFamily="2" charset="0"/>
                        <a:sym typeface="+mn-ea"/>
                      </a:endParaRPr>
                    </a:p>
                  </a:txBody>
                  <a:tcPr anchor="ctr"/>
                </a:tc>
                <a:tc>
                  <a:txBody>
                    <a:bodyPr/>
                    <a:lstStyle/>
                    <a:p>
                      <a:pPr algn="just">
                        <a:buNone/>
                      </a:pPr>
                      <a:r>
                        <a:rPr lang="en-US" sz="2400" spc="0">
                          <a:latin typeface="Quicksand" panose="00000500000000000000" pitchFamily="2" charset="77"/>
                        </a:rPr>
                        <a:t>Tuân thủ chặt chẽ các thủ tục được quy định tại BLTTDS</a:t>
                      </a:r>
                      <a:endParaRPr lang="en-US" sz="2400" spc="0">
                        <a:latin typeface="Quicksand" panose="00000500000000000000" pitchFamily="2" charset="77"/>
                        <a:cs typeface="Roboto Condensed" panose="02000000000000000000" pitchFamily="2" charset="0"/>
                      </a:endParaRPr>
                    </a:p>
                  </a:txBody>
                  <a:tcPr anchor="ctr"/>
                </a:tc>
              </a:tr>
              <a:tr h="1211839">
                <a:tc>
                  <a:txBody>
                    <a:bodyPr/>
                    <a:lstStyle/>
                    <a:p>
                      <a:pPr algn="ctr">
                        <a:buNone/>
                      </a:pPr>
                      <a:r>
                        <a:rPr lang="en-US" sz="2400" b="1">
                          <a:solidFill>
                            <a:srgbClr val="213D75"/>
                          </a:solidFill>
                          <a:latin typeface="Quicksand" panose="00000500000000000000" pitchFamily="2" charset="77"/>
                        </a:rPr>
                        <a:t>Hiệu lực </a:t>
                      </a:r>
                      <a:endParaRPr lang="en-US" sz="2400" b="1">
                        <a:solidFill>
                          <a:srgbClr val="213D75"/>
                        </a:solidFill>
                        <a:latin typeface="Quicksand" panose="00000500000000000000" pitchFamily="2" charset="77"/>
                        <a:cs typeface="Roboto Condensed" panose="02000000000000000000" pitchFamily="2" charset="0"/>
                      </a:endParaRPr>
                    </a:p>
                  </a:txBody>
                  <a:tcPr anchor="ctr"/>
                </a:tc>
                <a:tc>
                  <a:txBody>
                    <a:bodyPr/>
                    <a:lstStyle/>
                    <a:p>
                      <a:pPr algn="just">
                        <a:buNone/>
                      </a:pPr>
                      <a:r>
                        <a:rPr lang="en-US" sz="2400" spc="0">
                          <a:solidFill>
                            <a:srgbClr val="213D75"/>
                          </a:solidFill>
                          <a:latin typeface="Quicksand" panose="00000500000000000000" pitchFamily="2" charset="77"/>
                        </a:rPr>
                        <a:t>Giải quyết một cấp. Phán quyết trọng tài mang tính chung thẩm, có hiệu lực ngay khi ban hành</a:t>
                      </a:r>
                      <a:endParaRPr lang="en-US" sz="2400" spc="0">
                        <a:solidFill>
                          <a:srgbClr val="213D75"/>
                        </a:solidFill>
                        <a:latin typeface="Quicksand" panose="00000500000000000000" pitchFamily="2" charset="77"/>
                        <a:cs typeface="Roboto Condensed" panose="02000000000000000000" pitchFamily="2" charset="0"/>
                      </a:endParaRPr>
                    </a:p>
                  </a:txBody>
                  <a:tcPr anchor="ctr"/>
                </a:tc>
                <a:tc>
                  <a:txBody>
                    <a:bodyPr/>
                    <a:lstStyle/>
                    <a:p>
                      <a:pPr algn="just">
                        <a:buNone/>
                      </a:pPr>
                      <a:r>
                        <a:rPr lang="en-US" sz="2400" spc="0">
                          <a:solidFill>
                            <a:srgbClr val="213D75"/>
                          </a:solidFill>
                          <a:latin typeface="Quicksand" panose="00000500000000000000" pitchFamily="2" charset="77"/>
                        </a:rPr>
                        <a:t>Có thể qua nhiều cấp xét xử, bản án sơ thẩm có thể bị kháng cáo. Chỉ có bản án phúc thẩm mới có hiệu lực ngay</a:t>
                      </a:r>
                      <a:endParaRPr lang="en-US" sz="2400" spc="0">
                        <a:solidFill>
                          <a:srgbClr val="213D75"/>
                        </a:solidFill>
                        <a:latin typeface="Quicksand" panose="00000500000000000000" pitchFamily="2" charset="77"/>
                        <a:cs typeface="Roboto Condensed" panose="02000000000000000000" pitchFamily="2" charset="0"/>
                      </a:endParaRPr>
                    </a:p>
                  </a:txBody>
                  <a:tcPr anchor="ctr"/>
                </a:tc>
              </a:tr>
              <a:tr h="1576612">
                <a:tc>
                  <a:txBody>
                    <a:bodyPr/>
                    <a:lstStyle/>
                    <a:p>
                      <a:pPr algn="ctr">
                        <a:buNone/>
                      </a:pPr>
                      <a:r>
                        <a:rPr lang="en-US" sz="2400" b="1">
                          <a:latin typeface="Quicksand" panose="00000500000000000000" pitchFamily="2" charset="77"/>
                        </a:rPr>
                        <a:t>Thi hành </a:t>
                      </a:r>
                      <a:endParaRPr lang="en-US" sz="2400" b="1">
                        <a:latin typeface="Quicksand" panose="00000500000000000000" pitchFamily="2" charset="77"/>
                        <a:cs typeface="Roboto Condensed" panose="02000000000000000000" pitchFamily="2" charset="0"/>
                      </a:endParaRPr>
                    </a:p>
                  </a:txBody>
                  <a:tcPr anchor="ctr"/>
                </a:tc>
                <a:tc>
                  <a:txBody>
                    <a:bodyPr/>
                    <a:lstStyle/>
                    <a:p>
                      <a:pPr algn="just">
                        <a:buNone/>
                      </a:pPr>
                      <a:r>
                        <a:rPr lang="en-US" sz="2400" spc="0">
                          <a:latin typeface="Quicksand" panose="00000500000000000000" pitchFamily="2" charset="77"/>
                        </a:rPr>
                        <a:t>Thi hành trực tiếp tại cơ quan thi hành án dân sự</a:t>
                      </a:r>
                      <a:endParaRPr lang="en-US" sz="2400" spc="0">
                        <a:latin typeface="Quicksand" panose="00000500000000000000" pitchFamily="2" charset="77"/>
                      </a:endParaRPr>
                    </a:p>
                    <a:p>
                      <a:pPr algn="just">
                        <a:buNone/>
                      </a:pPr>
                      <a:r>
                        <a:rPr lang="en-US" sz="2400" spc="0">
                          <a:latin typeface="Quicksand" panose="00000500000000000000" pitchFamily="2" charset="77"/>
                        </a:rPr>
                        <a:t>Thi hành trên phạm vi quốc tế trên cơ sở Công ước New York 1958</a:t>
                      </a:r>
                      <a:endParaRPr lang="en-US" sz="2400" spc="0">
                        <a:latin typeface="Quicksand" panose="00000500000000000000" pitchFamily="2" charset="77"/>
                        <a:cs typeface="Roboto Condensed" panose="02000000000000000000" pitchFamily="2" charset="0"/>
                      </a:endParaRPr>
                    </a:p>
                  </a:txBody>
                  <a:tcPr anchor="ctr"/>
                </a:tc>
                <a:tc>
                  <a:txBody>
                    <a:bodyPr/>
                    <a:lstStyle/>
                    <a:p>
                      <a:pPr algn="just">
                        <a:buNone/>
                      </a:pPr>
                      <a:r>
                        <a:rPr lang="en-US" sz="2400" spc="0">
                          <a:latin typeface="Quicksand" panose="00000500000000000000" pitchFamily="2" charset="77"/>
                        </a:rPr>
                        <a:t>Thi hành trên phạm vi thế giới dựa trên các hiệp định tương trợ tư pháp Việt Nam đã ký kết với các quốc gia </a:t>
                      </a:r>
                      <a:endParaRPr lang="en-US" sz="2400" spc="0">
                        <a:latin typeface="Quicksand" panose="00000500000000000000" pitchFamily="2" charset="77"/>
                        <a:cs typeface="Roboto Condensed" panose="02000000000000000000" pitchFamily="2" charset="0"/>
                      </a:endParaRPr>
                    </a:p>
                  </a:txBody>
                  <a:tcPr anchor="ctr"/>
                </a:tc>
              </a:tr>
            </a:tbl>
          </a:graphicData>
        </a:graphic>
      </p:graphicFrame>
      <p:cxnSp>
        <p:nvCxnSpPr>
          <p:cNvPr id="75" name="Straight Connector 74"/>
          <p:cNvCxnSpPr/>
          <p:nvPr/>
        </p:nvCxnSpPr>
        <p:spPr>
          <a:xfrm>
            <a:off x="2819400" y="3771900"/>
            <a:ext cx="0" cy="659400"/>
          </a:xfrm>
          <a:prstGeom prst="line">
            <a:avLst/>
          </a:prstGeom>
          <a:ln w="57150">
            <a:prstDash val="sysDash"/>
          </a:ln>
        </p:spPr>
        <p:style>
          <a:lnRef idx="1">
            <a:schemeClr val="dk1"/>
          </a:lnRef>
          <a:fillRef idx="0">
            <a:schemeClr val="dk1"/>
          </a:fillRef>
          <a:effectRef idx="0">
            <a:schemeClr val="dk1"/>
          </a:effectRef>
          <a:fontRef idx="minor">
            <a:schemeClr val="tx1"/>
          </a:fontRef>
        </p:style>
      </p:cxnSp>
      <p:sp>
        <p:nvSpPr>
          <p:cNvPr id="2" name="AutoShape 2"/>
          <p:cNvSpPr/>
          <p:nvPr/>
        </p:nvSpPr>
        <p:spPr>
          <a:xfrm>
            <a:off x="0" y="-800100"/>
            <a:ext cx="18288000" cy="3333750"/>
          </a:xfrm>
          <a:prstGeom prst="rect">
            <a:avLst/>
          </a:prstGeom>
          <a:solidFill>
            <a:srgbClr val="1D235C"/>
          </a:solidFill>
        </p:spPr>
      </p:sp>
      <p:pic>
        <p:nvPicPr>
          <p:cNvPr id="17" name="Picture 3"/>
          <p:cNvPicPr>
            <a:picLocks noChangeAspect="1"/>
          </p:cNvPicPr>
          <p:nvPr/>
        </p:nvPicPr>
        <p:blipFill rotWithShape="1">
          <a:blip r:embed="rId1">
            <a:alphaModFix amt="15000"/>
          </a:blip>
          <a:srcRect l="3309" t="22207" b="53559"/>
          <a:stretch>
            <a:fillRect/>
          </a:stretch>
        </p:blipFill>
        <p:spPr>
          <a:xfrm flipH="1">
            <a:off x="-9327" y="-800100"/>
            <a:ext cx="18287999" cy="3048000"/>
          </a:xfrm>
          <a:prstGeom prst="rect">
            <a:avLst/>
          </a:prstGeom>
        </p:spPr>
      </p:pic>
      <p:grpSp>
        <p:nvGrpSpPr>
          <p:cNvPr id="5" name="Group 5"/>
          <p:cNvGrpSpPr/>
          <p:nvPr/>
        </p:nvGrpSpPr>
        <p:grpSpPr>
          <a:xfrm>
            <a:off x="1028700" y="700409"/>
            <a:ext cx="16211946" cy="1242691"/>
            <a:chOff x="0" y="152400"/>
            <a:chExt cx="21615928" cy="1656921"/>
          </a:xfrm>
        </p:grpSpPr>
        <p:sp>
          <p:nvSpPr>
            <p:cNvPr id="6" name="TextBox 6"/>
            <p:cNvSpPr txBox="1"/>
            <p:nvPr/>
          </p:nvSpPr>
          <p:spPr>
            <a:xfrm>
              <a:off x="0" y="152400"/>
              <a:ext cx="21615928" cy="1367896"/>
            </a:xfrm>
            <a:prstGeom prst="rect">
              <a:avLst/>
            </a:prstGeom>
          </p:spPr>
          <p:txBody>
            <a:bodyPr lIns="0" tIns="0" rIns="0" bIns="0" rtlCol="0" anchor="t">
              <a:spAutoFit/>
            </a:bodyPr>
            <a:lstStyle/>
            <a:p>
              <a:pPr>
                <a:lnSpc>
                  <a:spcPts val="8000"/>
                </a:lnSpc>
              </a:pPr>
              <a:r>
                <a:rPr lang="vi-VN" sz="8000" spc="-240">
                  <a:solidFill>
                    <a:srgbClr val="F9FCFF"/>
                  </a:solidFill>
                  <a:latin typeface="Roboto" panose="02000000000000000000" pitchFamily="2" charset="0"/>
                  <a:ea typeface="Roboto" panose="02000000000000000000" pitchFamily="2" charset="0"/>
                </a:rPr>
                <a:t>Các phương thức:</a:t>
              </a:r>
              <a:endParaRPr lang="en-US" sz="8000" spc="-240">
                <a:solidFill>
                  <a:srgbClr val="F9FCFF"/>
                </a:solidFill>
                <a:latin typeface="Roboto" panose="02000000000000000000" pitchFamily="2" charset="0"/>
                <a:ea typeface="Roboto" panose="02000000000000000000" pitchFamily="2" charset="0"/>
              </a:endParaRPr>
            </a:p>
          </p:txBody>
        </p:sp>
        <p:sp>
          <p:nvSpPr>
            <p:cNvPr id="7" name="AutoShape 7"/>
            <p:cNvSpPr/>
            <p:nvPr/>
          </p:nvSpPr>
          <p:spPr>
            <a:xfrm>
              <a:off x="0" y="1707721"/>
              <a:ext cx="1270000" cy="101600"/>
            </a:xfrm>
            <a:prstGeom prst="rect">
              <a:avLst/>
            </a:prstGeom>
            <a:solidFill>
              <a:srgbClr val="F9FCFF"/>
            </a:solidFill>
          </p:spPr>
        </p:sp>
      </p:grpSp>
      <p:grpSp>
        <p:nvGrpSpPr>
          <p:cNvPr id="21" name="Group 20"/>
          <p:cNvGrpSpPr/>
          <p:nvPr/>
        </p:nvGrpSpPr>
        <p:grpSpPr>
          <a:xfrm>
            <a:off x="13087822" y="2933700"/>
            <a:ext cx="3430640" cy="975253"/>
            <a:chOff x="2183877" y="4122867"/>
            <a:chExt cx="1820714" cy="786554"/>
          </a:xfrm>
        </p:grpSpPr>
        <p:grpSp>
          <p:nvGrpSpPr>
            <p:cNvPr id="22" name="Group 21"/>
            <p:cNvGrpSpPr/>
            <p:nvPr/>
          </p:nvGrpSpPr>
          <p:grpSpPr>
            <a:xfrm>
              <a:off x="2183877" y="4122867"/>
              <a:ext cx="1801784" cy="721101"/>
              <a:chOff x="2273069" y="2972519"/>
              <a:chExt cx="1801784" cy="721101"/>
            </a:xfrm>
            <a:effectLst>
              <a:outerShdw blurRad="76200" dist="38100" dir="2700000" algn="tl" rotWithShape="0">
                <a:prstClr val="black">
                  <a:alpha val="12000"/>
                </a:prstClr>
              </a:outerShdw>
            </a:effectLst>
          </p:grpSpPr>
          <p:sp>
            <p:nvSpPr>
              <p:cNvPr id="25" name="Rectangle 24"/>
              <p:cNvSpPr/>
              <p:nvPr/>
            </p:nvSpPr>
            <p:spPr>
              <a:xfrm>
                <a:off x="2273069" y="2972519"/>
                <a:ext cx="1801784" cy="721101"/>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prstClr val="white"/>
                  </a:solidFill>
                  <a:effectLst/>
                  <a:uLnTx/>
                  <a:uFillTx/>
                  <a:latin typeface="Tw Cen MT" panose="020B0602020104020603"/>
                </a:endParaRPr>
              </a:p>
            </p:txBody>
          </p:sp>
          <p:sp>
            <p:nvSpPr>
              <p:cNvPr id="26" name="Freeform: Shape 28"/>
              <p:cNvSpPr/>
              <p:nvPr/>
            </p:nvSpPr>
            <p:spPr>
              <a:xfrm>
                <a:off x="3644389" y="3320944"/>
                <a:ext cx="430464" cy="372676"/>
              </a:xfrm>
              <a:custGeom>
                <a:avLst/>
                <a:gdLst>
                  <a:gd name="connsiteX0" fmla="*/ 464458 w 600767"/>
                  <a:gd name="connsiteY0" fmla="*/ 0 h 520116"/>
                  <a:gd name="connsiteX1" fmla="*/ 558063 w 600767"/>
                  <a:gd name="connsiteY1" fmla="*/ 9436 h 520116"/>
                  <a:gd name="connsiteX2" fmla="*/ 600767 w 600767"/>
                  <a:gd name="connsiteY2" fmla="*/ 22693 h 520116"/>
                  <a:gd name="connsiteX3" fmla="*/ 600767 w 600767"/>
                  <a:gd name="connsiteY3" fmla="*/ 520116 h 520116"/>
                  <a:gd name="connsiteX4" fmla="*/ 5611 w 600767"/>
                  <a:gd name="connsiteY4" fmla="*/ 520116 h 520116"/>
                  <a:gd name="connsiteX5" fmla="*/ 0 w 600767"/>
                  <a:gd name="connsiteY5" fmla="*/ 464458 h 520116"/>
                  <a:gd name="connsiteX6" fmla="*/ 464458 w 600767"/>
                  <a:gd name="connsiteY6" fmla="*/ 0 h 52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767" h="520116">
                    <a:moveTo>
                      <a:pt x="464458" y="0"/>
                    </a:moveTo>
                    <a:cubicBezTo>
                      <a:pt x="496522" y="0"/>
                      <a:pt x="527828" y="3249"/>
                      <a:pt x="558063" y="9436"/>
                    </a:cubicBezTo>
                    <a:lnTo>
                      <a:pt x="600767" y="22693"/>
                    </a:lnTo>
                    <a:lnTo>
                      <a:pt x="600767" y="520116"/>
                    </a:lnTo>
                    <a:lnTo>
                      <a:pt x="5611" y="520116"/>
                    </a:lnTo>
                    <a:lnTo>
                      <a:pt x="0" y="464458"/>
                    </a:lnTo>
                    <a:cubicBezTo>
                      <a:pt x="0" y="207945"/>
                      <a:pt x="207945" y="0"/>
                      <a:pt x="464458" y="0"/>
                    </a:cubicBezTo>
                    <a:close/>
                  </a:path>
                </a:pathLst>
              </a:custGeom>
              <a:solidFill>
                <a:srgbClr val="695E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prstClr val="white"/>
                  </a:solidFill>
                  <a:effectLst/>
                  <a:uLnTx/>
                  <a:uFillTx/>
                  <a:latin typeface="Tw Cen MT" panose="020B0602020104020603"/>
                </a:endParaRPr>
              </a:p>
            </p:txBody>
          </p:sp>
        </p:grpSp>
        <p:sp>
          <p:nvSpPr>
            <p:cNvPr id="23" name="TextBox 22"/>
            <p:cNvSpPr txBox="1"/>
            <p:nvPr/>
          </p:nvSpPr>
          <p:spPr>
            <a:xfrm>
              <a:off x="3599075" y="4437793"/>
              <a:ext cx="405516" cy="47162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3200" b="1" i="0" u="none" strike="noStrike" kern="0" cap="none" spc="0" normalizeH="0" baseline="0" noProof="0" dirty="0">
                  <a:ln>
                    <a:noFill/>
                  </a:ln>
                  <a:solidFill>
                    <a:prstClr val="white"/>
                  </a:solidFill>
                  <a:effectLst/>
                  <a:uLnTx/>
                  <a:uFillTx/>
                  <a:latin typeface="Tw Cen MT" panose="020B0602020104020603"/>
                </a:rPr>
                <a:t>3</a:t>
              </a:r>
              <a:endParaRPr kumimoji="0" lang="en-US" sz="3200" b="1" i="0" u="none" strike="noStrike" kern="0" cap="none" spc="0" normalizeH="0" baseline="0" noProof="0" dirty="0">
                <a:ln>
                  <a:noFill/>
                </a:ln>
                <a:solidFill>
                  <a:prstClr val="white"/>
                </a:solidFill>
                <a:effectLst/>
                <a:uLnTx/>
                <a:uFillTx/>
                <a:latin typeface="Tw Cen MT" panose="020B0602020104020603"/>
              </a:endParaRPr>
            </a:p>
          </p:txBody>
        </p:sp>
        <p:sp>
          <p:nvSpPr>
            <p:cNvPr id="24" name="TextBox 23"/>
            <p:cNvSpPr txBox="1"/>
            <p:nvPr/>
          </p:nvSpPr>
          <p:spPr>
            <a:xfrm>
              <a:off x="2183879" y="4197778"/>
              <a:ext cx="1654285" cy="67020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err="1">
                  <a:ln>
                    <a:noFill/>
                  </a:ln>
                  <a:solidFill>
                    <a:srgbClr val="695E78"/>
                  </a:solidFill>
                  <a:effectLst/>
                  <a:uLnTx/>
                  <a:uFillTx/>
                  <a:latin typeface="Quicksand" panose="00000500000000000000" pitchFamily="2" charset="0"/>
                  <a:ea typeface="Tahoma" panose="020B0604030504040204" pitchFamily="34" charset="0"/>
                  <a:cs typeface="Arial" panose="020B0604020202020204" pitchFamily="34" charset="0"/>
                </a:rPr>
                <a:t>Trọng</a:t>
              </a:r>
              <a:r>
                <a:rPr kumimoji="0" lang="en-US" sz="2400" b="1" i="0" u="none" strike="noStrike" kern="0" cap="none" spc="0" normalizeH="0" noProof="0" dirty="0">
                  <a:ln>
                    <a:noFill/>
                  </a:ln>
                  <a:solidFill>
                    <a:srgbClr val="695E78"/>
                  </a:solidFill>
                  <a:effectLst/>
                  <a:uLnTx/>
                  <a:uFillTx/>
                  <a:latin typeface="Quicksand" panose="00000500000000000000" pitchFamily="2" charset="0"/>
                  <a:ea typeface="Tahoma" panose="020B0604030504040204" pitchFamily="34" charset="0"/>
                  <a:cs typeface="Arial" panose="020B0604020202020204" pitchFamily="34" charset="0"/>
                </a:rPr>
                <a:t> </a:t>
              </a:r>
              <a:r>
                <a:rPr kumimoji="0" lang="en-US" sz="2400" b="1" i="0" u="none" strike="noStrike" kern="0" cap="none" spc="0" normalizeH="0" noProof="0" dirty="0" err="1">
                  <a:ln>
                    <a:noFill/>
                  </a:ln>
                  <a:solidFill>
                    <a:srgbClr val="695E78"/>
                  </a:solidFill>
                  <a:effectLst/>
                  <a:uLnTx/>
                  <a:uFillTx/>
                  <a:latin typeface="Quicksand" panose="00000500000000000000" pitchFamily="2" charset="0"/>
                  <a:ea typeface="Tahoma" panose="020B0604030504040204" pitchFamily="34" charset="0"/>
                  <a:cs typeface="Arial" panose="020B0604020202020204" pitchFamily="34" charset="0"/>
                </a:rPr>
                <a:t>tài hoặc </a:t>
              </a:r>
              <a:endParaRPr kumimoji="0" lang="en-US" sz="2400" b="1" i="0" u="none" strike="noStrike" kern="0" cap="none" spc="0" normalizeH="0" noProof="0" dirty="0" err="1">
                <a:ln>
                  <a:noFill/>
                </a:ln>
                <a:solidFill>
                  <a:srgbClr val="695E78"/>
                </a:solidFill>
                <a:effectLst/>
                <a:uLnTx/>
                <a:uFillTx/>
                <a:latin typeface="Quicksand" panose="00000500000000000000" pitchFamily="2" charset="0"/>
                <a:ea typeface="Tahoma" panose="020B0604030504040204" pitchFamily="34" charset="0"/>
                <a:cs typeface="Arial" panose="020B0604020202020204" pitchFamily="34" charset="0"/>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noProof="0" dirty="0" err="1">
                  <a:ln>
                    <a:noFill/>
                  </a:ln>
                  <a:solidFill>
                    <a:srgbClr val="695E78"/>
                  </a:solidFill>
                  <a:effectLst/>
                  <a:uLnTx/>
                  <a:uFillTx/>
                  <a:latin typeface="Quicksand" panose="00000500000000000000" pitchFamily="2" charset="0"/>
                  <a:ea typeface="Tahoma" panose="020B0604030504040204" pitchFamily="34" charset="0"/>
                  <a:cs typeface="Arial" panose="020B0604020202020204" pitchFamily="34" charset="0"/>
                </a:rPr>
                <a:t>Tòa án </a:t>
              </a:r>
              <a:endParaRPr kumimoji="0" lang="en-US" sz="2400" b="1" i="0" u="none" strike="noStrike" kern="0" cap="none" spc="0" normalizeH="0" baseline="0" noProof="0" dirty="0">
                <a:ln>
                  <a:noFill/>
                </a:ln>
                <a:solidFill>
                  <a:srgbClr val="695E78"/>
                </a:solidFill>
                <a:effectLst/>
                <a:uLnTx/>
                <a:uFillTx/>
                <a:latin typeface="Quicksand" panose="00000500000000000000" pitchFamily="2" charset="0"/>
                <a:ea typeface="Tahoma" panose="020B0604030504040204" pitchFamily="34" charset="0"/>
                <a:cs typeface="Arial" panose="020B0604020202020204" pitchFamily="34" charset="0"/>
              </a:endParaRPr>
            </a:p>
          </p:txBody>
        </p:sp>
      </p:grpSp>
      <p:grpSp>
        <p:nvGrpSpPr>
          <p:cNvPr id="27" name="Group 26"/>
          <p:cNvGrpSpPr/>
          <p:nvPr/>
        </p:nvGrpSpPr>
        <p:grpSpPr>
          <a:xfrm>
            <a:off x="1234581" y="2966205"/>
            <a:ext cx="3489818" cy="891376"/>
            <a:chOff x="2183877" y="4147036"/>
            <a:chExt cx="1852121" cy="718906"/>
          </a:xfrm>
        </p:grpSpPr>
        <p:grpSp>
          <p:nvGrpSpPr>
            <p:cNvPr id="28" name="Group 27"/>
            <p:cNvGrpSpPr/>
            <p:nvPr/>
          </p:nvGrpSpPr>
          <p:grpSpPr>
            <a:xfrm>
              <a:off x="2183877" y="4147036"/>
              <a:ext cx="1801784" cy="716956"/>
              <a:chOff x="2273069" y="2996688"/>
              <a:chExt cx="1801784" cy="716956"/>
            </a:xfrm>
            <a:effectLst>
              <a:outerShdw blurRad="76200" dist="38100" dir="2700000" algn="tl" rotWithShape="0">
                <a:prstClr val="black">
                  <a:alpha val="12000"/>
                </a:prstClr>
              </a:outerShdw>
            </a:effectLst>
          </p:grpSpPr>
          <p:sp>
            <p:nvSpPr>
              <p:cNvPr id="31" name="Rectangle 30"/>
              <p:cNvSpPr/>
              <p:nvPr/>
            </p:nvSpPr>
            <p:spPr>
              <a:xfrm>
                <a:off x="2273069" y="2996688"/>
                <a:ext cx="1801784" cy="696932"/>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prstClr val="white"/>
                  </a:solidFill>
                  <a:effectLst/>
                  <a:uLnTx/>
                  <a:uFillTx/>
                  <a:latin typeface="Tw Cen MT" panose="020B0602020104020603"/>
                </a:endParaRPr>
              </a:p>
            </p:txBody>
          </p:sp>
          <p:sp>
            <p:nvSpPr>
              <p:cNvPr id="32" name="Freeform: Shape 10"/>
              <p:cNvSpPr/>
              <p:nvPr/>
            </p:nvSpPr>
            <p:spPr>
              <a:xfrm>
                <a:off x="3644389" y="3340968"/>
                <a:ext cx="430464" cy="372676"/>
              </a:xfrm>
              <a:custGeom>
                <a:avLst/>
                <a:gdLst>
                  <a:gd name="connsiteX0" fmla="*/ 464458 w 600767"/>
                  <a:gd name="connsiteY0" fmla="*/ 0 h 520116"/>
                  <a:gd name="connsiteX1" fmla="*/ 558063 w 600767"/>
                  <a:gd name="connsiteY1" fmla="*/ 9436 h 520116"/>
                  <a:gd name="connsiteX2" fmla="*/ 600767 w 600767"/>
                  <a:gd name="connsiteY2" fmla="*/ 22693 h 520116"/>
                  <a:gd name="connsiteX3" fmla="*/ 600767 w 600767"/>
                  <a:gd name="connsiteY3" fmla="*/ 520116 h 520116"/>
                  <a:gd name="connsiteX4" fmla="*/ 5611 w 600767"/>
                  <a:gd name="connsiteY4" fmla="*/ 520116 h 520116"/>
                  <a:gd name="connsiteX5" fmla="*/ 0 w 600767"/>
                  <a:gd name="connsiteY5" fmla="*/ 464458 h 520116"/>
                  <a:gd name="connsiteX6" fmla="*/ 464458 w 600767"/>
                  <a:gd name="connsiteY6" fmla="*/ 0 h 52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767" h="520116">
                    <a:moveTo>
                      <a:pt x="464458" y="0"/>
                    </a:moveTo>
                    <a:cubicBezTo>
                      <a:pt x="496522" y="0"/>
                      <a:pt x="527828" y="3249"/>
                      <a:pt x="558063" y="9436"/>
                    </a:cubicBezTo>
                    <a:lnTo>
                      <a:pt x="600767" y="22693"/>
                    </a:lnTo>
                    <a:lnTo>
                      <a:pt x="600767" y="520116"/>
                    </a:lnTo>
                    <a:lnTo>
                      <a:pt x="5611" y="520116"/>
                    </a:lnTo>
                    <a:lnTo>
                      <a:pt x="0" y="464458"/>
                    </a:lnTo>
                    <a:cubicBezTo>
                      <a:pt x="0" y="207945"/>
                      <a:pt x="207945" y="0"/>
                      <a:pt x="464458" y="0"/>
                    </a:cubicBezTo>
                    <a:close/>
                  </a:path>
                </a:pathLst>
              </a:custGeom>
              <a:solidFill>
                <a:schemeClr val="bg2">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schemeClr val="accent5">
                      <a:lumMod val="75000"/>
                    </a:schemeClr>
                  </a:solidFill>
                  <a:effectLst/>
                  <a:uLnTx/>
                  <a:uFillTx/>
                  <a:latin typeface="Tw Cen MT" panose="020B0602020104020603"/>
                </a:endParaRPr>
              </a:p>
            </p:txBody>
          </p:sp>
        </p:grpSp>
        <p:sp>
          <p:nvSpPr>
            <p:cNvPr id="29" name="TextBox 28"/>
            <p:cNvSpPr txBox="1"/>
            <p:nvPr/>
          </p:nvSpPr>
          <p:spPr>
            <a:xfrm>
              <a:off x="3630482" y="4394314"/>
              <a:ext cx="405516" cy="47162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3200" b="1" i="0" u="none" strike="noStrike" kern="0" cap="none" spc="0" normalizeH="0" baseline="0" noProof="0" dirty="0">
                  <a:ln>
                    <a:noFill/>
                  </a:ln>
                  <a:solidFill>
                    <a:prstClr val="white"/>
                  </a:solidFill>
                  <a:effectLst/>
                  <a:uLnTx/>
                  <a:uFillTx/>
                  <a:latin typeface="Tw Cen MT" panose="020B0602020104020603"/>
                </a:rPr>
                <a:t>1</a:t>
              </a:r>
              <a:endParaRPr kumimoji="0" lang="en-US" sz="3200" b="1" i="0" u="none" strike="noStrike" kern="0" cap="none" spc="0" normalizeH="0" baseline="0" noProof="0" dirty="0">
                <a:ln>
                  <a:noFill/>
                </a:ln>
                <a:solidFill>
                  <a:prstClr val="white"/>
                </a:solidFill>
                <a:effectLst/>
                <a:uLnTx/>
                <a:uFillTx/>
                <a:latin typeface="Tw Cen MT" panose="020B0602020104020603"/>
              </a:endParaRPr>
            </a:p>
          </p:txBody>
        </p:sp>
        <p:sp>
          <p:nvSpPr>
            <p:cNvPr id="30" name="TextBox 29"/>
            <p:cNvSpPr txBox="1"/>
            <p:nvPr/>
          </p:nvSpPr>
          <p:spPr>
            <a:xfrm>
              <a:off x="2183879" y="4312833"/>
              <a:ext cx="1654285" cy="37233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err="1">
                  <a:ln>
                    <a:noFill/>
                  </a:ln>
                  <a:solidFill>
                    <a:schemeClr val="tx1">
                      <a:lumMod val="65000"/>
                      <a:lumOff val="35000"/>
                    </a:schemeClr>
                  </a:solidFill>
                  <a:effectLst/>
                  <a:uLnTx/>
                  <a:uFillTx/>
                  <a:latin typeface="Quicksand" panose="00000500000000000000" pitchFamily="2" charset="0"/>
                  <a:ea typeface="Tahoma" panose="020B0604030504040204" pitchFamily="34" charset="0"/>
                  <a:cs typeface="Arial" panose="020B0604020202020204" pitchFamily="34" charset="0"/>
                </a:rPr>
                <a:t>Thương</a:t>
              </a:r>
              <a:r>
                <a:rPr kumimoji="0" lang="en-US" sz="2400" b="1" i="0" u="none" strike="noStrike" kern="0" cap="none" spc="0" normalizeH="0" noProof="0" dirty="0">
                  <a:ln>
                    <a:noFill/>
                  </a:ln>
                  <a:solidFill>
                    <a:schemeClr val="tx1">
                      <a:lumMod val="65000"/>
                      <a:lumOff val="35000"/>
                    </a:schemeClr>
                  </a:solidFill>
                  <a:effectLst/>
                  <a:uLnTx/>
                  <a:uFillTx/>
                  <a:latin typeface="Quicksand" panose="00000500000000000000" pitchFamily="2" charset="0"/>
                  <a:ea typeface="Tahoma" panose="020B0604030504040204" pitchFamily="34" charset="0"/>
                  <a:cs typeface="Arial" panose="020B0604020202020204" pitchFamily="34" charset="0"/>
                </a:rPr>
                <a:t> </a:t>
              </a:r>
              <a:r>
                <a:rPr kumimoji="0" lang="en-US" sz="2400" b="1" i="0" u="none" strike="noStrike" kern="0" cap="none" spc="0" normalizeH="0" noProof="0" dirty="0" err="1">
                  <a:ln>
                    <a:noFill/>
                  </a:ln>
                  <a:solidFill>
                    <a:schemeClr val="tx1">
                      <a:lumMod val="65000"/>
                      <a:lumOff val="35000"/>
                    </a:schemeClr>
                  </a:solidFill>
                  <a:effectLst/>
                  <a:uLnTx/>
                  <a:uFillTx/>
                  <a:latin typeface="Quicksand" panose="00000500000000000000" pitchFamily="2" charset="0"/>
                  <a:ea typeface="Tahoma" panose="020B0604030504040204" pitchFamily="34" charset="0"/>
                  <a:cs typeface="Arial" panose="020B0604020202020204" pitchFamily="34" charset="0"/>
                </a:rPr>
                <a:t>lượng</a:t>
              </a:r>
              <a:endParaRPr kumimoji="0" lang="en-US" sz="2400" b="1" i="0" u="none" strike="noStrike" kern="0" cap="none" spc="0" normalizeH="0" baseline="0" noProof="0" dirty="0">
                <a:ln>
                  <a:noFill/>
                </a:ln>
                <a:solidFill>
                  <a:schemeClr val="tx1">
                    <a:lumMod val="65000"/>
                    <a:lumOff val="35000"/>
                  </a:schemeClr>
                </a:solidFill>
                <a:effectLst/>
                <a:uLnTx/>
                <a:uFillTx/>
                <a:latin typeface="Quicksand" panose="00000500000000000000" pitchFamily="2" charset="0"/>
                <a:ea typeface="Tahoma" panose="020B0604030504040204" pitchFamily="34" charset="0"/>
                <a:cs typeface="Arial" panose="020B0604020202020204" pitchFamily="34" charset="0"/>
              </a:endParaRPr>
            </a:p>
          </p:txBody>
        </p:sp>
      </p:grpSp>
      <p:sp>
        <p:nvSpPr>
          <p:cNvPr id="33" name="Oval 32"/>
          <p:cNvSpPr/>
          <p:nvPr/>
        </p:nvSpPr>
        <p:spPr>
          <a:xfrm>
            <a:off x="2262600" y="4305300"/>
            <a:ext cx="252000" cy="2520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p:cNvCxnSpPr>
            <a:stCxn id="33" idx="6"/>
          </p:cNvCxnSpPr>
          <p:nvPr/>
        </p:nvCxnSpPr>
        <p:spPr>
          <a:xfrm>
            <a:off x="2514600" y="4431300"/>
            <a:ext cx="13968194" cy="27021"/>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37" name="Group 36"/>
          <p:cNvGrpSpPr/>
          <p:nvPr/>
        </p:nvGrpSpPr>
        <p:grpSpPr>
          <a:xfrm>
            <a:off x="7018186" y="2933705"/>
            <a:ext cx="3430640" cy="899049"/>
            <a:chOff x="2183877" y="4147036"/>
            <a:chExt cx="1820714" cy="725094"/>
          </a:xfrm>
        </p:grpSpPr>
        <p:grpSp>
          <p:nvGrpSpPr>
            <p:cNvPr id="38" name="Group 37"/>
            <p:cNvGrpSpPr/>
            <p:nvPr/>
          </p:nvGrpSpPr>
          <p:grpSpPr>
            <a:xfrm>
              <a:off x="2183877" y="4147036"/>
              <a:ext cx="1801784" cy="696932"/>
              <a:chOff x="2273069" y="2996688"/>
              <a:chExt cx="1801784" cy="696932"/>
            </a:xfrm>
            <a:effectLst>
              <a:outerShdw blurRad="76200" dist="38100" dir="2700000" algn="tl" rotWithShape="0">
                <a:prstClr val="black">
                  <a:alpha val="12000"/>
                </a:prstClr>
              </a:outerShdw>
            </a:effectLst>
          </p:grpSpPr>
          <p:sp>
            <p:nvSpPr>
              <p:cNvPr id="41" name="Rectangle 40"/>
              <p:cNvSpPr/>
              <p:nvPr/>
            </p:nvSpPr>
            <p:spPr>
              <a:xfrm>
                <a:off x="2273069" y="2996688"/>
                <a:ext cx="1801784" cy="696932"/>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prstClr val="white"/>
                  </a:solidFill>
                  <a:effectLst/>
                  <a:uLnTx/>
                  <a:uFillTx/>
                  <a:latin typeface="Tw Cen MT" panose="020B0602020104020603"/>
                </a:endParaRPr>
              </a:p>
            </p:txBody>
          </p:sp>
          <p:sp>
            <p:nvSpPr>
              <p:cNvPr id="42" name="Freeform: Shape 46"/>
              <p:cNvSpPr/>
              <p:nvPr/>
            </p:nvSpPr>
            <p:spPr>
              <a:xfrm>
                <a:off x="3644389" y="3320944"/>
                <a:ext cx="430464" cy="372676"/>
              </a:xfrm>
              <a:custGeom>
                <a:avLst/>
                <a:gdLst>
                  <a:gd name="connsiteX0" fmla="*/ 464458 w 600767"/>
                  <a:gd name="connsiteY0" fmla="*/ 0 h 520116"/>
                  <a:gd name="connsiteX1" fmla="*/ 558063 w 600767"/>
                  <a:gd name="connsiteY1" fmla="*/ 9436 h 520116"/>
                  <a:gd name="connsiteX2" fmla="*/ 600767 w 600767"/>
                  <a:gd name="connsiteY2" fmla="*/ 22693 h 520116"/>
                  <a:gd name="connsiteX3" fmla="*/ 600767 w 600767"/>
                  <a:gd name="connsiteY3" fmla="*/ 520116 h 520116"/>
                  <a:gd name="connsiteX4" fmla="*/ 5611 w 600767"/>
                  <a:gd name="connsiteY4" fmla="*/ 520116 h 520116"/>
                  <a:gd name="connsiteX5" fmla="*/ 0 w 600767"/>
                  <a:gd name="connsiteY5" fmla="*/ 464458 h 520116"/>
                  <a:gd name="connsiteX6" fmla="*/ 464458 w 600767"/>
                  <a:gd name="connsiteY6" fmla="*/ 0 h 52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767" h="520116">
                    <a:moveTo>
                      <a:pt x="464458" y="0"/>
                    </a:moveTo>
                    <a:cubicBezTo>
                      <a:pt x="496522" y="0"/>
                      <a:pt x="527828" y="3249"/>
                      <a:pt x="558063" y="9436"/>
                    </a:cubicBezTo>
                    <a:lnTo>
                      <a:pt x="600767" y="22693"/>
                    </a:lnTo>
                    <a:lnTo>
                      <a:pt x="600767" y="520116"/>
                    </a:lnTo>
                    <a:lnTo>
                      <a:pt x="5611" y="520116"/>
                    </a:lnTo>
                    <a:lnTo>
                      <a:pt x="0" y="464458"/>
                    </a:lnTo>
                    <a:cubicBezTo>
                      <a:pt x="0" y="207945"/>
                      <a:pt x="207945" y="0"/>
                      <a:pt x="464458" y="0"/>
                    </a:cubicBezTo>
                    <a:close/>
                  </a:path>
                </a:pathLst>
              </a:custGeom>
              <a:solidFill>
                <a:schemeClr val="accent1">
                  <a:lumMod val="7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800" b="0" i="0" u="none" strike="noStrike" kern="0" cap="none" spc="0" normalizeH="0" baseline="0" noProof="0" dirty="0">
                  <a:ln>
                    <a:noFill/>
                  </a:ln>
                  <a:solidFill>
                    <a:prstClr val="white"/>
                  </a:solidFill>
                  <a:effectLst/>
                  <a:uLnTx/>
                  <a:uFillTx/>
                  <a:latin typeface="Tw Cen MT" panose="020B0602020104020603"/>
                </a:endParaRPr>
              </a:p>
            </p:txBody>
          </p:sp>
        </p:grpSp>
        <p:sp>
          <p:nvSpPr>
            <p:cNvPr id="39" name="TextBox 38"/>
            <p:cNvSpPr txBox="1"/>
            <p:nvPr/>
          </p:nvSpPr>
          <p:spPr>
            <a:xfrm>
              <a:off x="3599075" y="4400502"/>
              <a:ext cx="405516" cy="47162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3200" b="1" i="0" u="none" strike="noStrike" kern="0" cap="none" spc="0" normalizeH="0" baseline="0" noProof="0" dirty="0">
                  <a:ln>
                    <a:noFill/>
                  </a:ln>
                  <a:solidFill>
                    <a:prstClr val="white"/>
                  </a:solidFill>
                  <a:effectLst/>
                  <a:uLnTx/>
                  <a:uFillTx/>
                  <a:latin typeface="Tw Cen MT" panose="020B0602020104020603"/>
                </a:rPr>
                <a:t>2</a:t>
              </a:r>
              <a:endParaRPr kumimoji="0" lang="en-US" sz="3200" b="1" i="0" u="none" strike="noStrike" kern="0" cap="none" spc="0" normalizeH="0" baseline="0" noProof="0" dirty="0">
                <a:ln>
                  <a:noFill/>
                </a:ln>
                <a:solidFill>
                  <a:prstClr val="white"/>
                </a:solidFill>
                <a:effectLst/>
                <a:uLnTx/>
                <a:uFillTx/>
                <a:latin typeface="Tw Cen MT" panose="020B0602020104020603"/>
              </a:endParaRPr>
            </a:p>
          </p:txBody>
        </p:sp>
        <p:sp>
          <p:nvSpPr>
            <p:cNvPr id="40" name="TextBox 39"/>
            <p:cNvSpPr txBox="1"/>
            <p:nvPr/>
          </p:nvSpPr>
          <p:spPr>
            <a:xfrm>
              <a:off x="2386851" y="4335445"/>
              <a:ext cx="1248769" cy="37233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2400" b="1" i="0" u="none" strike="noStrike" kern="0" cap="none" spc="0" normalizeH="0" baseline="0" noProof="0" dirty="0" err="1">
                  <a:ln>
                    <a:noFill/>
                  </a:ln>
                  <a:solidFill>
                    <a:schemeClr val="accent1">
                      <a:lumMod val="75000"/>
                    </a:schemeClr>
                  </a:solidFill>
                  <a:effectLst/>
                  <a:uLnTx/>
                  <a:uFillTx/>
                  <a:latin typeface="Quicksand" panose="00000500000000000000" pitchFamily="2" charset="0"/>
                  <a:ea typeface="Tahoma" panose="020B0604030504040204" pitchFamily="34" charset="0"/>
                  <a:cs typeface="Arial" panose="020B0604020202020204" pitchFamily="34" charset="0"/>
                </a:rPr>
                <a:t>Hòa</a:t>
              </a:r>
              <a:r>
                <a:rPr kumimoji="0" lang="en-US" sz="2400" b="1" i="0" u="none" strike="noStrike" kern="0" cap="none" spc="0" normalizeH="0" noProof="0" dirty="0">
                  <a:ln>
                    <a:noFill/>
                  </a:ln>
                  <a:solidFill>
                    <a:schemeClr val="accent1">
                      <a:lumMod val="75000"/>
                    </a:schemeClr>
                  </a:solidFill>
                  <a:effectLst/>
                  <a:uLnTx/>
                  <a:uFillTx/>
                  <a:latin typeface="Quicksand" panose="00000500000000000000" pitchFamily="2" charset="0"/>
                  <a:ea typeface="Tahoma" panose="020B0604030504040204" pitchFamily="34" charset="0"/>
                  <a:cs typeface="Arial" panose="020B0604020202020204" pitchFamily="34" charset="0"/>
                </a:rPr>
                <a:t> </a:t>
              </a:r>
              <a:r>
                <a:rPr kumimoji="0" lang="en-US" sz="2400" b="1" i="0" u="none" strike="noStrike" kern="0" cap="none" spc="0" normalizeH="0" noProof="0" dirty="0" err="1">
                  <a:ln>
                    <a:noFill/>
                  </a:ln>
                  <a:solidFill>
                    <a:schemeClr val="accent1">
                      <a:lumMod val="75000"/>
                    </a:schemeClr>
                  </a:solidFill>
                  <a:effectLst/>
                  <a:uLnTx/>
                  <a:uFillTx/>
                  <a:latin typeface="Quicksand" panose="00000500000000000000" pitchFamily="2" charset="0"/>
                  <a:ea typeface="Tahoma" panose="020B0604030504040204" pitchFamily="34" charset="0"/>
                  <a:cs typeface="Arial" panose="020B0604020202020204" pitchFamily="34" charset="0"/>
                </a:rPr>
                <a:t>giải</a:t>
              </a:r>
              <a:endParaRPr kumimoji="0" lang="en-US" sz="2400" b="1" i="0" u="none" strike="noStrike" kern="0" cap="none" spc="0" normalizeH="0" baseline="0" noProof="0" dirty="0">
                <a:ln>
                  <a:noFill/>
                </a:ln>
                <a:solidFill>
                  <a:schemeClr val="accent1">
                    <a:lumMod val="75000"/>
                  </a:schemeClr>
                </a:solidFill>
                <a:effectLst/>
                <a:uLnTx/>
                <a:uFillTx/>
                <a:latin typeface="Quicksand" panose="00000500000000000000" pitchFamily="2" charset="0"/>
                <a:ea typeface="Tahoma" panose="020B0604030504040204" pitchFamily="34" charset="0"/>
                <a:cs typeface="Arial" panose="020B0604020202020204" pitchFamily="34" charset="0"/>
              </a:endParaRPr>
            </a:p>
          </p:txBody>
        </p:sp>
      </p:grpSp>
      <p:cxnSp>
        <p:nvCxnSpPr>
          <p:cNvPr id="44" name="Straight Connector 43"/>
          <p:cNvCxnSpPr>
            <a:stCxn id="41" idx="2"/>
          </p:cNvCxnSpPr>
          <p:nvPr/>
        </p:nvCxnSpPr>
        <p:spPr>
          <a:xfrm>
            <a:off x="8715672" y="3797836"/>
            <a:ext cx="0" cy="633464"/>
          </a:xfrm>
          <a:prstGeom prst="line">
            <a:avLst/>
          </a:prstGeom>
          <a:ln w="57150">
            <a:prstDash val="sysDash"/>
          </a:ln>
        </p:spPr>
        <p:style>
          <a:lnRef idx="1">
            <a:schemeClr val="dk1"/>
          </a:lnRef>
          <a:fillRef idx="0">
            <a:schemeClr val="dk1"/>
          </a:fillRef>
          <a:effectRef idx="0">
            <a:schemeClr val="dk1"/>
          </a:effectRef>
          <a:fontRef idx="minor">
            <a:schemeClr val="tx1"/>
          </a:fontRef>
        </p:style>
      </p:cxnSp>
      <p:cxnSp>
        <p:nvCxnSpPr>
          <p:cNvPr id="45" name="Straight Connector 44"/>
          <p:cNvCxnSpPr/>
          <p:nvPr/>
        </p:nvCxnSpPr>
        <p:spPr>
          <a:xfrm>
            <a:off x="8715672" y="4914900"/>
            <a:ext cx="5930679" cy="0"/>
          </a:xfrm>
          <a:prstGeom prst="line">
            <a:avLst/>
          </a:prstGeom>
          <a:ln w="57150">
            <a:prstDash val="sysDash"/>
          </a:ln>
        </p:spPr>
        <p:style>
          <a:lnRef idx="1">
            <a:schemeClr val="dk1"/>
          </a:lnRef>
          <a:fillRef idx="0">
            <a:schemeClr val="dk1"/>
          </a:fillRef>
          <a:effectRef idx="0">
            <a:schemeClr val="dk1"/>
          </a:effectRef>
          <a:fontRef idx="minor">
            <a:schemeClr val="tx1"/>
          </a:fontRef>
        </p:style>
      </p:cxnSp>
      <p:cxnSp>
        <p:nvCxnSpPr>
          <p:cNvPr id="46" name="Straight Arrow Connector 45"/>
          <p:cNvCxnSpPr/>
          <p:nvPr/>
        </p:nvCxnSpPr>
        <p:spPr>
          <a:xfrm>
            <a:off x="8735206" y="4914900"/>
            <a:ext cx="0" cy="492890"/>
          </a:xfrm>
          <a:prstGeom prst="straightConnector1">
            <a:avLst/>
          </a:prstGeom>
          <a:ln w="57150">
            <a:prstDash val="sysDash"/>
            <a:tailEnd type="arrow" w="med" len="med"/>
          </a:ln>
        </p:spPr>
        <p:style>
          <a:lnRef idx="1">
            <a:schemeClr val="dk1"/>
          </a:lnRef>
          <a:fillRef idx="0">
            <a:schemeClr val="dk1"/>
          </a:fillRef>
          <a:effectRef idx="0">
            <a:schemeClr val="dk1"/>
          </a:effectRef>
          <a:fontRef idx="minor">
            <a:schemeClr val="tx1"/>
          </a:fontRef>
        </p:style>
      </p:cxnSp>
      <p:cxnSp>
        <p:nvCxnSpPr>
          <p:cNvPr id="68" name="Straight Connector 67"/>
          <p:cNvCxnSpPr>
            <a:stCxn id="24" idx="2"/>
          </p:cNvCxnSpPr>
          <p:nvPr/>
        </p:nvCxnSpPr>
        <p:spPr>
          <a:xfrm>
            <a:off x="14646351" y="3857579"/>
            <a:ext cx="0" cy="1057321"/>
          </a:xfrm>
          <a:prstGeom prst="line">
            <a:avLst/>
          </a:prstGeom>
          <a:ln w="57150">
            <a:prstDash val="sysDash"/>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2" name="AutoShape 2"/>
          <p:cNvSpPr/>
          <p:nvPr/>
        </p:nvSpPr>
        <p:spPr>
          <a:xfrm>
            <a:off x="10287002" y="0"/>
            <a:ext cx="8000998" cy="10287000"/>
          </a:xfrm>
          <a:prstGeom prst="rect">
            <a:avLst/>
          </a:prstGeom>
          <a:solidFill>
            <a:srgbClr val="1D235C"/>
          </a:solidFill>
        </p:spPr>
      </p:sp>
      <p:grpSp>
        <p:nvGrpSpPr>
          <p:cNvPr id="3" name="Group 3"/>
          <p:cNvGrpSpPr/>
          <p:nvPr/>
        </p:nvGrpSpPr>
        <p:grpSpPr>
          <a:xfrm>
            <a:off x="0" y="2324100"/>
            <a:ext cx="8480371" cy="3657600"/>
            <a:chOff x="0" y="-2781895"/>
            <a:chExt cx="8509533" cy="4876799"/>
          </a:xfrm>
        </p:grpSpPr>
        <p:sp>
          <p:nvSpPr>
            <p:cNvPr id="4" name="TextBox 4"/>
            <p:cNvSpPr txBox="1"/>
            <p:nvPr/>
          </p:nvSpPr>
          <p:spPr>
            <a:xfrm>
              <a:off x="0" y="-2781895"/>
              <a:ext cx="8509533" cy="4514055"/>
            </a:xfrm>
            <a:prstGeom prst="rect">
              <a:avLst/>
            </a:prstGeom>
          </p:spPr>
          <p:txBody>
            <a:bodyPr lIns="0" tIns="0" rIns="0" bIns="0" rtlCol="0" anchor="t">
              <a:spAutoFit/>
            </a:bodyPr>
            <a:lstStyle/>
            <a:p>
              <a:pPr algn="r"/>
              <a:r>
                <a:rPr lang="vi-VN" sz="4400">
                  <a:solidFill>
                    <a:srgbClr val="273755"/>
                  </a:solidFill>
                  <a:latin typeface="Roboto" panose="02000000000000000000" pitchFamily="2" charset="0"/>
                  <a:ea typeface="Roboto" panose="02000000000000000000" pitchFamily="2" charset="0"/>
                </a:rPr>
                <a:t>Xu hướng giải quyết tranh chấp bằng trọng tài đối với các tranh chấp liên quan đến hoạt động thương mại điện tử:</a:t>
              </a:r>
              <a:endParaRPr lang="en-US" sz="4400">
                <a:solidFill>
                  <a:srgbClr val="273755"/>
                </a:solidFill>
                <a:latin typeface="Roboto" panose="02000000000000000000" pitchFamily="2" charset="0"/>
                <a:ea typeface="Roboto" panose="02000000000000000000" pitchFamily="2" charset="0"/>
              </a:endParaRPr>
            </a:p>
          </p:txBody>
        </p:sp>
        <p:sp>
          <p:nvSpPr>
            <p:cNvPr id="5" name="AutoShape 5"/>
            <p:cNvSpPr/>
            <p:nvPr/>
          </p:nvSpPr>
          <p:spPr>
            <a:xfrm>
              <a:off x="7239533" y="1993304"/>
              <a:ext cx="1270000" cy="101600"/>
            </a:xfrm>
            <a:prstGeom prst="rect">
              <a:avLst/>
            </a:prstGeom>
            <a:solidFill>
              <a:srgbClr val="273755"/>
            </a:solidFill>
          </p:spPr>
        </p:sp>
      </p:grpSp>
      <p:grpSp>
        <p:nvGrpSpPr>
          <p:cNvPr id="6" name="Group 6"/>
          <p:cNvGrpSpPr/>
          <p:nvPr/>
        </p:nvGrpSpPr>
        <p:grpSpPr>
          <a:xfrm>
            <a:off x="9413421" y="1378977"/>
            <a:ext cx="2283279" cy="2164323"/>
            <a:chOff x="0" y="0"/>
            <a:chExt cx="2189144" cy="1913890"/>
          </a:xfrm>
        </p:grpSpPr>
        <p:sp>
          <p:nvSpPr>
            <p:cNvPr id="7" name="Freeform 7"/>
            <p:cNvSpPr/>
            <p:nvPr/>
          </p:nvSpPr>
          <p:spPr>
            <a:xfrm>
              <a:off x="0" y="0"/>
              <a:ext cx="2189144" cy="1913890"/>
            </a:xfrm>
            <a:custGeom>
              <a:avLst/>
              <a:gdLst/>
              <a:ahLst/>
              <a:cxnLst/>
              <a:rect l="l" t="t" r="r" b="b"/>
              <a:pathLst>
                <a:path w="2189144" h="1913890">
                  <a:moveTo>
                    <a:pt x="0" y="0"/>
                  </a:moveTo>
                  <a:lnTo>
                    <a:pt x="2189144" y="0"/>
                  </a:lnTo>
                  <a:lnTo>
                    <a:pt x="2189144" y="1913890"/>
                  </a:lnTo>
                  <a:lnTo>
                    <a:pt x="0" y="1913890"/>
                  </a:lnTo>
                  <a:close/>
                </a:path>
              </a:pathLst>
            </a:custGeom>
            <a:solidFill>
              <a:srgbClr val="B4CFF4"/>
            </a:solidFill>
          </p:spPr>
        </p:sp>
      </p:grpSp>
      <p:sp>
        <p:nvSpPr>
          <p:cNvPr id="9" name="TextBox 9"/>
          <p:cNvSpPr txBox="1"/>
          <p:nvPr/>
        </p:nvSpPr>
        <p:spPr>
          <a:xfrm>
            <a:off x="12324950" y="1830834"/>
            <a:ext cx="5429650" cy="1102866"/>
          </a:xfrm>
          <a:prstGeom prst="rect">
            <a:avLst/>
          </a:prstGeom>
        </p:spPr>
        <p:txBody>
          <a:bodyPr lIns="0" tIns="0" rIns="0" bIns="0" rtlCol="0" anchor="t">
            <a:spAutoFit/>
          </a:bodyPr>
          <a:lstStyle/>
          <a:p>
            <a:pPr>
              <a:lnSpc>
                <a:spcPts val="4320"/>
              </a:lnSpc>
            </a:pPr>
            <a:r>
              <a:rPr lang="en-US" sz="3600" spc="35">
                <a:solidFill>
                  <a:srgbClr val="F9FCFF"/>
                </a:solidFill>
                <a:latin typeface="Quicksand" panose="00000500000000000000" pitchFamily="2" charset="77"/>
              </a:rPr>
              <a:t>Tính kịp thời, nhanh chóng, hiệu quả</a:t>
            </a:r>
            <a:endParaRPr lang="en-US" sz="3600" spc="35">
              <a:solidFill>
                <a:srgbClr val="F9FCFF"/>
              </a:solidFill>
              <a:latin typeface="Quicksand" panose="00000500000000000000" pitchFamily="2" charset="77"/>
            </a:endParaRPr>
          </a:p>
        </p:txBody>
      </p:sp>
      <p:sp>
        <p:nvSpPr>
          <p:cNvPr id="12" name="TextBox 12"/>
          <p:cNvSpPr txBox="1"/>
          <p:nvPr/>
        </p:nvSpPr>
        <p:spPr>
          <a:xfrm>
            <a:off x="12324950" y="4686300"/>
            <a:ext cx="5429650" cy="1102866"/>
          </a:xfrm>
          <a:prstGeom prst="rect">
            <a:avLst/>
          </a:prstGeom>
        </p:spPr>
        <p:txBody>
          <a:bodyPr lIns="0" tIns="0" rIns="0" bIns="0" rtlCol="0" anchor="t">
            <a:spAutoFit/>
          </a:bodyPr>
          <a:lstStyle/>
          <a:p>
            <a:pPr>
              <a:lnSpc>
                <a:spcPts val="4320"/>
              </a:lnSpc>
            </a:pPr>
            <a:r>
              <a:rPr lang="en-US" sz="3600" spc="36">
                <a:solidFill>
                  <a:srgbClr val="F9FCFF"/>
                </a:solidFill>
                <a:latin typeface="Quicksand" panose="00000500000000000000" pitchFamily="2" charset="77"/>
              </a:rPr>
              <a:t>Tính bảo mật thông tin doanh nghiệp</a:t>
            </a:r>
            <a:endParaRPr lang="en-US" sz="3600" spc="36">
              <a:solidFill>
                <a:srgbClr val="F9FCFF"/>
              </a:solidFill>
              <a:latin typeface="Quicksand" panose="00000500000000000000" pitchFamily="2" charset="77"/>
            </a:endParaRPr>
          </a:p>
        </p:txBody>
      </p:sp>
      <p:sp>
        <p:nvSpPr>
          <p:cNvPr id="15" name="TextBox 15"/>
          <p:cNvSpPr txBox="1"/>
          <p:nvPr/>
        </p:nvSpPr>
        <p:spPr>
          <a:xfrm>
            <a:off x="12324950" y="7200900"/>
            <a:ext cx="5429650" cy="1654299"/>
          </a:xfrm>
          <a:prstGeom prst="rect">
            <a:avLst/>
          </a:prstGeom>
        </p:spPr>
        <p:txBody>
          <a:bodyPr lIns="0" tIns="0" rIns="0" bIns="0" rtlCol="0" anchor="t">
            <a:spAutoFit/>
          </a:bodyPr>
          <a:lstStyle/>
          <a:p>
            <a:pPr>
              <a:lnSpc>
                <a:spcPts val="4320"/>
              </a:lnSpc>
            </a:pPr>
            <a:r>
              <a:rPr lang="vi-VN" sz="3600" spc="36">
                <a:solidFill>
                  <a:srgbClr val="F9FCFF"/>
                </a:solidFill>
                <a:latin typeface="Quicksand" panose="00000500000000000000" pitchFamily="2" charset="77"/>
              </a:rPr>
              <a:t>Tính linh hoạt đối với các tranh chấp về thương mại điện tử</a:t>
            </a:r>
            <a:endParaRPr lang="en-US" sz="3600" spc="36">
              <a:solidFill>
                <a:srgbClr val="F9FCFF"/>
              </a:solidFill>
              <a:latin typeface="Quicksand" panose="00000500000000000000" pitchFamily="2" charset="77"/>
            </a:endParaRPr>
          </a:p>
        </p:txBody>
      </p:sp>
      <p:grpSp>
        <p:nvGrpSpPr>
          <p:cNvPr id="17" name="Group 17"/>
          <p:cNvGrpSpPr/>
          <p:nvPr/>
        </p:nvGrpSpPr>
        <p:grpSpPr>
          <a:xfrm>
            <a:off x="9413421" y="4198377"/>
            <a:ext cx="2283279" cy="2164323"/>
            <a:chOff x="0" y="0"/>
            <a:chExt cx="2189144" cy="1913890"/>
          </a:xfrm>
        </p:grpSpPr>
        <p:sp>
          <p:nvSpPr>
            <p:cNvPr id="18" name="Freeform 18"/>
            <p:cNvSpPr/>
            <p:nvPr/>
          </p:nvSpPr>
          <p:spPr>
            <a:xfrm>
              <a:off x="0" y="0"/>
              <a:ext cx="2189144" cy="1913890"/>
            </a:xfrm>
            <a:custGeom>
              <a:avLst/>
              <a:gdLst/>
              <a:ahLst/>
              <a:cxnLst/>
              <a:rect l="l" t="t" r="r" b="b"/>
              <a:pathLst>
                <a:path w="2189144" h="1913890">
                  <a:moveTo>
                    <a:pt x="0" y="0"/>
                  </a:moveTo>
                  <a:lnTo>
                    <a:pt x="2189144" y="0"/>
                  </a:lnTo>
                  <a:lnTo>
                    <a:pt x="2189144" y="1913890"/>
                  </a:lnTo>
                  <a:lnTo>
                    <a:pt x="0" y="1913890"/>
                  </a:lnTo>
                  <a:close/>
                </a:path>
              </a:pathLst>
            </a:custGeom>
            <a:solidFill>
              <a:srgbClr val="B4CFF4"/>
            </a:solidFill>
          </p:spPr>
        </p:sp>
      </p:grpSp>
      <p:grpSp>
        <p:nvGrpSpPr>
          <p:cNvPr id="19" name="Group 19"/>
          <p:cNvGrpSpPr/>
          <p:nvPr/>
        </p:nvGrpSpPr>
        <p:grpSpPr>
          <a:xfrm>
            <a:off x="9413421" y="6972300"/>
            <a:ext cx="2283279" cy="2164323"/>
            <a:chOff x="0" y="0"/>
            <a:chExt cx="2189144" cy="1913890"/>
          </a:xfrm>
        </p:grpSpPr>
        <p:sp>
          <p:nvSpPr>
            <p:cNvPr id="20" name="Freeform 20"/>
            <p:cNvSpPr/>
            <p:nvPr/>
          </p:nvSpPr>
          <p:spPr>
            <a:xfrm>
              <a:off x="0" y="0"/>
              <a:ext cx="2189144" cy="1913890"/>
            </a:xfrm>
            <a:custGeom>
              <a:avLst/>
              <a:gdLst/>
              <a:ahLst/>
              <a:cxnLst/>
              <a:rect l="l" t="t" r="r" b="b"/>
              <a:pathLst>
                <a:path w="2189144" h="1913890">
                  <a:moveTo>
                    <a:pt x="0" y="0"/>
                  </a:moveTo>
                  <a:lnTo>
                    <a:pt x="2189144" y="0"/>
                  </a:lnTo>
                  <a:lnTo>
                    <a:pt x="2189144" y="1913890"/>
                  </a:lnTo>
                  <a:lnTo>
                    <a:pt x="0" y="1913890"/>
                  </a:lnTo>
                  <a:close/>
                </a:path>
              </a:pathLst>
            </a:custGeom>
            <a:solidFill>
              <a:srgbClr val="B4CFF4"/>
            </a:solidFill>
          </p:spPr>
        </p:sp>
      </p:grpSp>
      <p:sp>
        <p:nvSpPr>
          <p:cNvPr id="24" name="TextBox 9"/>
          <p:cNvSpPr txBox="1"/>
          <p:nvPr/>
        </p:nvSpPr>
        <p:spPr>
          <a:xfrm>
            <a:off x="0" y="6270594"/>
            <a:ext cx="8480371" cy="551433"/>
          </a:xfrm>
          <a:prstGeom prst="rect">
            <a:avLst/>
          </a:prstGeom>
        </p:spPr>
        <p:txBody>
          <a:bodyPr wrap="square" lIns="0" tIns="0" rIns="0" bIns="0" rtlCol="0" anchor="t">
            <a:spAutoFit/>
          </a:bodyPr>
          <a:lstStyle/>
          <a:p>
            <a:pPr algn="r">
              <a:lnSpc>
                <a:spcPts val="4320"/>
              </a:lnSpc>
            </a:pPr>
            <a:r>
              <a:rPr lang="vi-VN" sz="3600" spc="35">
                <a:solidFill>
                  <a:srgbClr val="1B206F"/>
                </a:solidFill>
                <a:latin typeface="Quicksand" panose="00000500000000000000" pitchFamily="2" charset="77"/>
              </a:rPr>
              <a:t>Đặc điểm của trọng tài thương mại</a:t>
            </a:r>
            <a:endParaRPr lang="vi-VN" sz="3600" spc="35">
              <a:solidFill>
                <a:srgbClr val="1B206F"/>
              </a:solidFill>
              <a:latin typeface="Quicksand" panose="00000500000000000000" pitchFamily="2" charset="77"/>
            </a:endParaRPr>
          </a:p>
        </p:txBody>
      </p:sp>
      <p:pic>
        <p:nvPicPr>
          <p:cNvPr id="26" name="Graphic 25" descr="Stopwatch"/>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9906000" y="1830834"/>
            <a:ext cx="1234562" cy="1234562"/>
          </a:xfrm>
          <a:prstGeom prst="rect">
            <a:avLst/>
          </a:prstGeom>
        </p:spPr>
      </p:pic>
      <p:pic>
        <p:nvPicPr>
          <p:cNvPr id="28" name="Graphic 27" descr="Lock"/>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27090" y="4652568"/>
            <a:ext cx="1255940" cy="1255940"/>
          </a:xfrm>
          <a:prstGeom prst="rect">
            <a:avLst/>
          </a:prstGeom>
        </p:spPr>
      </p:pic>
      <p:pic>
        <p:nvPicPr>
          <p:cNvPr id="30" name="Graphic 29" descr="Chevron arrows"/>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020223" y="7505700"/>
            <a:ext cx="1085170" cy="108517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D235C"/>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1">
            <a:alphaModFix amt="80000"/>
          </a:blip>
          <a:srcRect l="19646" r="19646"/>
          <a:stretch>
            <a:fillRect/>
          </a:stretch>
        </p:blipFill>
        <p:spPr>
          <a:xfrm>
            <a:off x="282109" y="280603"/>
            <a:ext cx="8404691" cy="9725793"/>
          </a:xfrm>
          <a:prstGeom prst="rect">
            <a:avLst/>
          </a:prstGeom>
          <a:solidFill>
            <a:srgbClr val="1D235C"/>
          </a:solidFill>
        </p:spPr>
      </p:pic>
      <p:grpSp>
        <p:nvGrpSpPr>
          <p:cNvPr id="6" name="Group 6"/>
          <p:cNvGrpSpPr/>
          <p:nvPr/>
        </p:nvGrpSpPr>
        <p:grpSpPr>
          <a:xfrm>
            <a:off x="-266700" y="3474750"/>
            <a:ext cx="10058400" cy="3337500"/>
            <a:chOff x="0" y="0"/>
            <a:chExt cx="13411200" cy="4450001"/>
          </a:xfrm>
          <a:solidFill>
            <a:srgbClr val="1D235C"/>
          </a:solidFill>
        </p:grpSpPr>
        <p:sp>
          <p:nvSpPr>
            <p:cNvPr id="7" name="AutoShape 7"/>
            <p:cNvSpPr/>
            <p:nvPr/>
          </p:nvSpPr>
          <p:spPr>
            <a:xfrm>
              <a:off x="0" y="0"/>
              <a:ext cx="13411200" cy="4450001"/>
            </a:xfrm>
            <a:prstGeom prst="rect">
              <a:avLst/>
            </a:prstGeom>
            <a:grpFill/>
          </p:spPr>
        </p:sp>
        <p:sp>
          <p:nvSpPr>
            <p:cNvPr id="8" name="TextBox 8"/>
            <p:cNvSpPr txBox="1"/>
            <p:nvPr/>
          </p:nvSpPr>
          <p:spPr>
            <a:xfrm>
              <a:off x="1168400" y="845438"/>
              <a:ext cx="10287267" cy="2051844"/>
            </a:xfrm>
            <a:prstGeom prst="rect">
              <a:avLst/>
            </a:prstGeom>
            <a:grpFill/>
          </p:spPr>
          <p:txBody>
            <a:bodyPr wrap="square" lIns="0" tIns="0" rIns="0" bIns="0" rtlCol="0" anchor="t">
              <a:spAutoFit/>
            </a:bodyPr>
            <a:lstStyle/>
            <a:p>
              <a:pPr algn="ctr">
                <a:lnSpc>
                  <a:spcPts val="3960"/>
                </a:lnSpc>
              </a:pPr>
              <a:r>
                <a:rPr lang="vi-VN" sz="3600">
                  <a:solidFill>
                    <a:srgbClr val="F9FCFF"/>
                  </a:solidFill>
                  <a:latin typeface="Roboto" panose="02000000000000000000" pitchFamily="2" charset="0"/>
                  <a:ea typeface="Roboto" panose="02000000000000000000" pitchFamily="2" charset="0"/>
                </a:rPr>
                <a:t>Xu hướng giải quyết tranh chấp bằng trọng tài đối với các tranh chấp liên quan đến hoạt động TMĐT</a:t>
              </a:r>
              <a:endParaRPr lang="en-US" sz="3600">
                <a:solidFill>
                  <a:srgbClr val="F9FCFF"/>
                </a:solidFill>
                <a:latin typeface="Roboto" panose="02000000000000000000" pitchFamily="2" charset="0"/>
                <a:ea typeface="Roboto" panose="02000000000000000000" pitchFamily="2" charset="0"/>
              </a:endParaRPr>
            </a:p>
          </p:txBody>
        </p:sp>
        <p:sp>
          <p:nvSpPr>
            <p:cNvPr id="9" name="TextBox 9"/>
            <p:cNvSpPr txBox="1"/>
            <p:nvPr/>
          </p:nvSpPr>
          <p:spPr>
            <a:xfrm>
              <a:off x="2311133" y="2947209"/>
              <a:ext cx="9144533" cy="700192"/>
            </a:xfrm>
            <a:prstGeom prst="rect">
              <a:avLst/>
            </a:prstGeom>
            <a:grpFill/>
          </p:spPr>
          <p:txBody>
            <a:bodyPr lIns="0" tIns="0" rIns="0" bIns="0" rtlCol="0" anchor="t">
              <a:spAutoFit/>
            </a:bodyPr>
            <a:lstStyle/>
            <a:p>
              <a:pPr algn="ctr">
                <a:lnSpc>
                  <a:spcPts val="4500"/>
                </a:lnSpc>
              </a:pPr>
              <a:r>
                <a:rPr lang="en-US" sz="3000" spc="30">
                  <a:solidFill>
                    <a:srgbClr val="FFFF00"/>
                  </a:solidFill>
                  <a:latin typeface="Quicksand" panose="00000500000000000000" pitchFamily="2" charset="77"/>
                </a:rPr>
                <a:t>Vì sao trọng tài phù hợp?</a:t>
              </a:r>
              <a:endParaRPr lang="en-US" sz="3000" spc="30">
                <a:solidFill>
                  <a:srgbClr val="FFFF00"/>
                </a:solidFill>
                <a:latin typeface="Quicksand" panose="00000500000000000000" pitchFamily="2" charset="77"/>
              </a:endParaRPr>
            </a:p>
          </p:txBody>
        </p:sp>
      </p:grpSp>
      <p:sp>
        <p:nvSpPr>
          <p:cNvPr id="13" name="TextBox 12"/>
          <p:cNvSpPr txBox="1"/>
          <p:nvPr/>
        </p:nvSpPr>
        <p:spPr>
          <a:xfrm>
            <a:off x="9395290" y="1790700"/>
            <a:ext cx="8206910" cy="7116948"/>
          </a:xfrm>
          <a:prstGeom prst="rect">
            <a:avLst/>
          </a:prstGeom>
        </p:spPr>
        <p:txBody>
          <a:bodyPr wrap="square" lIns="0" tIns="0" rIns="0" bIns="0" rtlCol="0" anchor="t">
            <a:spAutoFit/>
          </a:bodyPr>
          <a:lstStyle/>
          <a:p>
            <a:pPr marL="457200" indent="-457200" algn="just">
              <a:lnSpc>
                <a:spcPts val="4320"/>
              </a:lnSpc>
              <a:buFont typeface="Arial" panose="020B0604020202020204" pitchFamily="34" charset="0"/>
              <a:buChar char="•"/>
            </a:pPr>
            <a:r>
              <a:rPr lang="vi-VN" sz="3000">
                <a:solidFill>
                  <a:srgbClr val="F9FCFF"/>
                </a:solidFill>
                <a:latin typeface="Quicksand" panose="00000500000000000000" pitchFamily="2" charset="77"/>
              </a:rPr>
              <a:t>Cho phép các tổ chức, cá nhân có thể tiếp cận từ bất kỳ địa điểm và thời gian nào khi truy cập vào hệ thống Internet. </a:t>
            </a:r>
            <a:endParaRPr lang="vi-VN" sz="3000">
              <a:solidFill>
                <a:srgbClr val="F9FCFF"/>
              </a:solidFill>
              <a:latin typeface="Quicksand" panose="00000500000000000000" pitchFamily="2" charset="77"/>
            </a:endParaRPr>
          </a:p>
          <a:p>
            <a:pPr marL="457200" indent="-457200" algn="just">
              <a:lnSpc>
                <a:spcPts val="4320"/>
              </a:lnSpc>
              <a:buFont typeface="Arial" panose="020B0604020202020204" pitchFamily="34" charset="0"/>
              <a:buChar char="•"/>
            </a:pPr>
            <a:endParaRPr lang="vi-VN" sz="3000">
              <a:solidFill>
                <a:srgbClr val="F9FCFF"/>
              </a:solidFill>
              <a:latin typeface="Quicksand" panose="00000500000000000000" pitchFamily="2" charset="77"/>
            </a:endParaRPr>
          </a:p>
          <a:p>
            <a:pPr marL="457200" indent="-457200" algn="just">
              <a:lnSpc>
                <a:spcPts val="4320"/>
              </a:lnSpc>
              <a:buFont typeface="Arial" panose="020B0604020202020204" pitchFamily="34" charset="0"/>
              <a:buChar char="•"/>
            </a:pPr>
            <a:r>
              <a:rPr lang="vi-VN" sz="3000">
                <a:solidFill>
                  <a:srgbClr val="F9FCFF"/>
                </a:solidFill>
                <a:latin typeface="Quicksand" panose="00000500000000000000" pitchFamily="2" charset="77"/>
              </a:rPr>
              <a:t>Hứa hẹn sẽ đáp ứng nhu cầu giải quyết tranh chấp trong hoạt động TMĐT.</a:t>
            </a:r>
            <a:endParaRPr lang="vi-VN" sz="3000">
              <a:solidFill>
                <a:srgbClr val="F9FCFF"/>
              </a:solidFill>
              <a:latin typeface="Quicksand" panose="00000500000000000000" pitchFamily="2" charset="77"/>
            </a:endParaRPr>
          </a:p>
          <a:p>
            <a:pPr marL="457200" indent="-457200" algn="just">
              <a:lnSpc>
                <a:spcPts val="4320"/>
              </a:lnSpc>
              <a:buFont typeface="Arial" panose="020B0604020202020204" pitchFamily="34" charset="0"/>
              <a:buChar char="•"/>
            </a:pPr>
            <a:endParaRPr lang="vi-VN" sz="3000">
              <a:solidFill>
                <a:srgbClr val="F9FCFF"/>
              </a:solidFill>
              <a:latin typeface="Quicksand" panose="00000500000000000000" pitchFamily="2" charset="77"/>
            </a:endParaRPr>
          </a:p>
          <a:p>
            <a:pPr marL="457200" indent="-457200" algn="just">
              <a:lnSpc>
                <a:spcPts val="4320"/>
              </a:lnSpc>
              <a:buFont typeface="Arial" panose="020B0604020202020204" pitchFamily="34" charset="0"/>
              <a:buChar char="•"/>
            </a:pPr>
            <a:r>
              <a:rPr lang="vi-VN" sz="3000">
                <a:solidFill>
                  <a:srgbClr val="F9FCFF"/>
                </a:solidFill>
                <a:latin typeface="Quicksand" panose="00000500000000000000" pitchFamily="2" charset="77"/>
              </a:rPr>
              <a:t>Phù hợp với các tranh chấp phát sinh giữa nhà cung cấp nước ngoài và sàn TMĐT Việt Nam hoặc thương nhân/tổ chức nước ngoài được thiết lập sàn TMĐT tại Việt Nam trong tương lai (theo Dự thảo sửa đổi Nghị định 52/2013/NĐ-CP) và các nhà cung cấp.</a:t>
            </a:r>
            <a:endParaRPr lang="vi-VN" sz="3000">
              <a:solidFill>
                <a:srgbClr val="F9FCFF"/>
              </a:solidFill>
              <a:latin typeface="Quicksand" panose="00000500000000000000" pitchFamily="2" charset="77"/>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2" name="AutoShape 2"/>
          <p:cNvSpPr/>
          <p:nvPr/>
        </p:nvSpPr>
        <p:spPr>
          <a:xfrm>
            <a:off x="-1" y="2286000"/>
            <a:ext cx="18288001" cy="8001000"/>
          </a:xfrm>
          <a:prstGeom prst="rect">
            <a:avLst/>
          </a:prstGeom>
          <a:solidFill>
            <a:srgbClr val="1D235C"/>
          </a:solidFill>
        </p:spPr>
      </p:sp>
      <p:pic>
        <p:nvPicPr>
          <p:cNvPr id="3" name="Picture 3"/>
          <p:cNvPicPr>
            <a:picLocks noChangeAspect="1"/>
          </p:cNvPicPr>
          <p:nvPr/>
        </p:nvPicPr>
        <p:blipFill rotWithShape="1">
          <a:blip r:embed="rId1">
            <a:alphaModFix amt="3000"/>
          </a:blip>
          <a:srcRect t="22207" b="16452"/>
          <a:stretch>
            <a:fillRect/>
          </a:stretch>
        </p:blipFill>
        <p:spPr>
          <a:xfrm>
            <a:off x="-317628" y="2571750"/>
            <a:ext cx="18913929" cy="7715250"/>
          </a:xfrm>
          <a:prstGeom prst="rect">
            <a:avLst/>
          </a:prstGeom>
        </p:spPr>
      </p:pic>
      <p:sp>
        <p:nvSpPr>
          <p:cNvPr id="6" name="TextBox 6"/>
          <p:cNvSpPr txBox="1"/>
          <p:nvPr/>
        </p:nvSpPr>
        <p:spPr>
          <a:xfrm>
            <a:off x="1028700" y="2772420"/>
            <a:ext cx="16211950" cy="6866880"/>
          </a:xfrm>
          <a:prstGeom prst="rect">
            <a:avLst/>
          </a:prstGeom>
        </p:spPr>
        <p:txBody>
          <a:bodyPr lIns="0" tIns="0" rIns="0" bIns="0" rtlCol="0" anchor="t">
            <a:spAutoFit/>
          </a:bodyPr>
          <a:lstStyle/>
          <a:p>
            <a:pPr algn="just">
              <a:lnSpc>
                <a:spcPts val="4500"/>
              </a:lnSpc>
            </a:pPr>
            <a:r>
              <a:rPr lang="vi-VN" sz="2800" i="1">
                <a:solidFill>
                  <a:srgbClr val="F9FCFF"/>
                </a:solidFill>
                <a:latin typeface="Quicksand" panose="00000500000000000000" pitchFamily="2" charset="77"/>
              </a:rPr>
              <a:t>“Mọi tranh chấp phát sinh từ hoặc liên quan đến hợp đồng này sẽ được giải quyết bằng trọng tài tại Trung tâm Trọng tài Quốc tế Việt Nam (VIAC) theo Quy tắc tố tụng trọng tài của Trung tâm này”.</a:t>
            </a:r>
            <a:endParaRPr lang="vi-VN" sz="2800" i="1">
              <a:solidFill>
                <a:srgbClr val="F9FCFF"/>
              </a:solidFill>
              <a:latin typeface="Quicksand" panose="00000500000000000000" pitchFamily="2" charset="77"/>
            </a:endParaRPr>
          </a:p>
          <a:p>
            <a:pPr algn="just">
              <a:lnSpc>
                <a:spcPts val="4500"/>
              </a:lnSpc>
            </a:pPr>
            <a:endParaRPr lang="vi-VN" sz="2800">
              <a:solidFill>
                <a:srgbClr val="F9FCFF"/>
              </a:solidFill>
              <a:latin typeface="Quicksand" panose="00000500000000000000" pitchFamily="2" charset="77"/>
            </a:endParaRPr>
          </a:p>
          <a:p>
            <a:pPr algn="just">
              <a:lnSpc>
                <a:spcPts val="4500"/>
              </a:lnSpc>
            </a:pPr>
            <a:r>
              <a:rPr lang="vi-VN" sz="2800">
                <a:solidFill>
                  <a:srgbClr val="F9FCFF"/>
                </a:solidFill>
                <a:latin typeface="Quicksand" panose="00000500000000000000" pitchFamily="2" charset="77"/>
              </a:rPr>
              <a:t>hoặc, </a:t>
            </a:r>
            <a:r>
              <a:rPr lang="vi-VN" sz="2800" i="1">
                <a:solidFill>
                  <a:srgbClr val="F9FCFF"/>
                </a:solidFill>
                <a:latin typeface="Quicksand" panose="00000500000000000000" pitchFamily="2" charset="77"/>
              </a:rPr>
              <a:t>“Mọi tranh chấp phát sinh từ hoặc liên quan đến hợp đồng này sẽ được giải quyết bằng trọng tài tại Trung tâm Trọng tài Quốc tế Việt Nam bên cạnh Phòng Thương mại và Công nghiệp Việt Nam (VIAC) theo Quy tắc tố tụng trọng tài của Trung tâm này”.</a:t>
            </a:r>
            <a:endParaRPr lang="vi-VN" sz="2800" i="1">
              <a:solidFill>
                <a:srgbClr val="F9FCFF"/>
              </a:solidFill>
              <a:latin typeface="Quicksand" panose="00000500000000000000" pitchFamily="2" charset="77"/>
            </a:endParaRPr>
          </a:p>
          <a:p>
            <a:pPr algn="just">
              <a:lnSpc>
                <a:spcPts val="4500"/>
              </a:lnSpc>
            </a:pPr>
            <a:endParaRPr lang="vi-VN" sz="2800">
              <a:solidFill>
                <a:srgbClr val="F9FCFF"/>
              </a:solidFill>
              <a:latin typeface="Quicksand" panose="00000500000000000000" pitchFamily="2" charset="77"/>
            </a:endParaRPr>
          </a:p>
          <a:p>
            <a:pPr algn="just">
              <a:lnSpc>
                <a:spcPts val="4500"/>
              </a:lnSpc>
            </a:pPr>
            <a:r>
              <a:rPr lang="vi-VN" sz="2800">
                <a:solidFill>
                  <a:srgbClr val="F9FCFF"/>
                </a:solidFill>
                <a:latin typeface="Quicksand" panose="00000500000000000000" pitchFamily="2" charset="77"/>
              </a:rPr>
              <a:t>Ngoài ra, các bên có thể bổ sung:</a:t>
            </a:r>
            <a:endParaRPr lang="vi-VN" sz="2800">
              <a:solidFill>
                <a:srgbClr val="F9FCFF"/>
              </a:solidFill>
              <a:latin typeface="Quicksand" panose="00000500000000000000" pitchFamily="2" charset="77"/>
            </a:endParaRPr>
          </a:p>
          <a:p>
            <a:pPr algn="just">
              <a:lnSpc>
                <a:spcPts val="4500"/>
              </a:lnSpc>
            </a:pPr>
            <a:r>
              <a:rPr lang="vi-VN" sz="2800">
                <a:solidFill>
                  <a:srgbClr val="F9FCFF"/>
                </a:solidFill>
                <a:latin typeface="Quicksand" panose="00000500000000000000" pitchFamily="2" charset="77"/>
              </a:rPr>
              <a:t>(a) số lượng trọng tài viên là [một hoặc ba].</a:t>
            </a:r>
            <a:endParaRPr lang="vi-VN" sz="2800">
              <a:solidFill>
                <a:srgbClr val="F9FCFF"/>
              </a:solidFill>
              <a:latin typeface="Quicksand" panose="00000500000000000000" pitchFamily="2" charset="77"/>
            </a:endParaRPr>
          </a:p>
          <a:p>
            <a:pPr algn="just">
              <a:lnSpc>
                <a:spcPts val="4500"/>
              </a:lnSpc>
            </a:pPr>
            <a:r>
              <a:rPr lang="vi-VN" sz="2800">
                <a:solidFill>
                  <a:srgbClr val="F9FCFF"/>
                </a:solidFill>
                <a:latin typeface="Quicksand" panose="00000500000000000000" pitchFamily="2" charset="77"/>
              </a:rPr>
              <a:t>(b) địa điểm trọng tài là [thành phố và/hoặc quốc gia].</a:t>
            </a:r>
            <a:endParaRPr lang="vi-VN" sz="2800">
              <a:solidFill>
                <a:srgbClr val="F9FCFF"/>
              </a:solidFill>
              <a:latin typeface="Quicksand" panose="00000500000000000000" pitchFamily="2" charset="77"/>
            </a:endParaRPr>
          </a:p>
          <a:p>
            <a:pPr algn="just">
              <a:lnSpc>
                <a:spcPts val="4500"/>
              </a:lnSpc>
            </a:pPr>
            <a:r>
              <a:rPr lang="vi-VN" sz="2800">
                <a:solidFill>
                  <a:srgbClr val="F9FCFF"/>
                </a:solidFill>
                <a:latin typeface="Quicksand" panose="00000500000000000000" pitchFamily="2" charset="77"/>
              </a:rPr>
              <a:t>(c) luật áp dụng cho hợp đồng là [ ].*</a:t>
            </a:r>
            <a:endParaRPr lang="vi-VN" sz="2800">
              <a:solidFill>
                <a:srgbClr val="F9FCFF"/>
              </a:solidFill>
              <a:latin typeface="Quicksand" panose="00000500000000000000" pitchFamily="2" charset="77"/>
            </a:endParaRPr>
          </a:p>
          <a:p>
            <a:pPr algn="just">
              <a:lnSpc>
                <a:spcPts val="4500"/>
              </a:lnSpc>
            </a:pPr>
            <a:r>
              <a:rPr lang="vi-VN" sz="2800">
                <a:solidFill>
                  <a:srgbClr val="F9FCFF"/>
                </a:solidFill>
                <a:latin typeface="Quicksand" panose="00000500000000000000" pitchFamily="2" charset="77"/>
              </a:rPr>
              <a:t>(d) ngôn ngữ trọng tài là [ ]. **</a:t>
            </a:r>
            <a:endParaRPr lang="vi-VN" sz="2800">
              <a:solidFill>
                <a:srgbClr val="F9FCFF"/>
              </a:solidFill>
              <a:latin typeface="Quicksand" panose="00000500000000000000" pitchFamily="2" charset="77"/>
            </a:endParaRPr>
          </a:p>
        </p:txBody>
      </p:sp>
      <p:grpSp>
        <p:nvGrpSpPr>
          <p:cNvPr id="7" name="Group 7"/>
          <p:cNvGrpSpPr/>
          <p:nvPr/>
        </p:nvGrpSpPr>
        <p:grpSpPr>
          <a:xfrm>
            <a:off x="1028700" y="571500"/>
            <a:ext cx="16211946" cy="1232757"/>
            <a:chOff x="0" y="450967"/>
            <a:chExt cx="21615928" cy="1643675"/>
          </a:xfrm>
        </p:grpSpPr>
        <p:sp>
          <p:nvSpPr>
            <p:cNvPr id="8" name="TextBox 8"/>
            <p:cNvSpPr txBox="1"/>
            <p:nvPr/>
          </p:nvSpPr>
          <p:spPr>
            <a:xfrm>
              <a:off x="0" y="450967"/>
              <a:ext cx="21615928" cy="1256754"/>
            </a:xfrm>
            <a:prstGeom prst="rect">
              <a:avLst/>
            </a:prstGeom>
          </p:spPr>
          <p:txBody>
            <a:bodyPr lIns="0" tIns="0" rIns="0" bIns="0" rtlCol="0" anchor="t">
              <a:spAutoFit/>
            </a:bodyPr>
            <a:lstStyle/>
            <a:p>
              <a:pPr>
                <a:lnSpc>
                  <a:spcPts val="8000"/>
                </a:lnSpc>
              </a:pPr>
              <a:r>
                <a:rPr lang="en-US" sz="5400" spc="-240">
                  <a:solidFill>
                    <a:srgbClr val="273755"/>
                  </a:solidFill>
                  <a:latin typeface="Roboto" panose="02000000000000000000" pitchFamily="2" charset="0"/>
                  <a:ea typeface="Roboto" panose="02000000000000000000" pitchFamily="2" charset="0"/>
                </a:rPr>
                <a:t>Điều khoản mẫu trong giải quyết tranh chấp bằng trọng tài:</a:t>
              </a:r>
              <a:endParaRPr lang="en-US" sz="5400" spc="-240">
                <a:solidFill>
                  <a:srgbClr val="273755"/>
                </a:solidFill>
                <a:latin typeface="Roboto" panose="02000000000000000000" pitchFamily="2" charset="0"/>
                <a:ea typeface="Roboto" panose="02000000000000000000" pitchFamily="2" charset="0"/>
              </a:endParaRPr>
            </a:p>
          </p:txBody>
        </p:sp>
        <p:sp>
          <p:nvSpPr>
            <p:cNvPr id="9" name="AutoShape 9"/>
            <p:cNvSpPr/>
            <p:nvPr/>
          </p:nvSpPr>
          <p:spPr>
            <a:xfrm>
              <a:off x="0" y="1993042"/>
              <a:ext cx="1270000" cy="101600"/>
            </a:xfrm>
            <a:prstGeom prst="rect">
              <a:avLst/>
            </a:prstGeom>
            <a:solidFill>
              <a:srgbClr val="273755"/>
            </a:solidFill>
          </p:spPr>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grpSp>
        <p:nvGrpSpPr>
          <p:cNvPr id="2" name="Group 2"/>
          <p:cNvGrpSpPr/>
          <p:nvPr/>
        </p:nvGrpSpPr>
        <p:grpSpPr>
          <a:xfrm>
            <a:off x="6194643" y="1446333"/>
            <a:ext cx="11064657" cy="5463835"/>
            <a:chOff x="0" y="152400"/>
            <a:chExt cx="14752876" cy="7285113"/>
          </a:xfrm>
        </p:grpSpPr>
        <p:sp>
          <p:nvSpPr>
            <p:cNvPr id="6" name="TextBox 6"/>
            <p:cNvSpPr txBox="1"/>
            <p:nvPr/>
          </p:nvSpPr>
          <p:spPr>
            <a:xfrm>
              <a:off x="0" y="3659556"/>
              <a:ext cx="14727376" cy="3777957"/>
            </a:xfrm>
            <a:prstGeom prst="rect">
              <a:avLst/>
            </a:prstGeom>
          </p:spPr>
          <p:txBody>
            <a:bodyPr lIns="0" tIns="0" rIns="0" bIns="0" rtlCol="0" anchor="t">
              <a:spAutoFit/>
            </a:bodyPr>
            <a:lstStyle/>
            <a:p>
              <a:pPr>
                <a:lnSpc>
                  <a:spcPts val="4500"/>
                </a:lnSpc>
              </a:pPr>
              <a:r>
                <a:rPr lang="vi-VN" sz="3000" spc="30">
                  <a:solidFill>
                    <a:srgbClr val="273755"/>
                  </a:solidFill>
                  <a:latin typeface="Quicksand" panose="00000500000000000000" pitchFamily="2" charset="77"/>
                </a:rPr>
                <a:t>Luật sư Điều hành </a:t>
              </a:r>
              <a:endParaRPr lang="vi-VN" sz="3000" spc="30">
                <a:solidFill>
                  <a:srgbClr val="273755"/>
                </a:solidFill>
                <a:latin typeface="Quicksand" panose="00000500000000000000" pitchFamily="2" charset="77"/>
              </a:endParaRPr>
            </a:p>
            <a:p>
              <a:pPr>
                <a:lnSpc>
                  <a:spcPts val="4500"/>
                </a:lnSpc>
              </a:pPr>
              <a:r>
                <a:rPr lang="vi-VN" sz="3000" spc="30">
                  <a:solidFill>
                    <a:srgbClr val="273755"/>
                  </a:solidFill>
                  <a:latin typeface="Quicksand" panose="00000500000000000000" pitchFamily="2" charset="77"/>
                </a:rPr>
                <a:t>T: (+84) 28 3821 2357</a:t>
              </a:r>
              <a:endParaRPr lang="vi-VN" sz="3000" spc="30">
                <a:solidFill>
                  <a:srgbClr val="273755"/>
                </a:solidFill>
                <a:latin typeface="Quicksand" panose="00000500000000000000" pitchFamily="2" charset="77"/>
              </a:endParaRPr>
            </a:p>
            <a:p>
              <a:pPr>
                <a:lnSpc>
                  <a:spcPts val="4500"/>
                </a:lnSpc>
              </a:pPr>
              <a:r>
                <a:rPr lang="vi-VN" sz="3000" spc="30">
                  <a:solidFill>
                    <a:srgbClr val="273755"/>
                  </a:solidFill>
                  <a:latin typeface="Quicksand" panose="00000500000000000000" pitchFamily="2" charset="77"/>
                </a:rPr>
                <a:t>M: (+84) 90 986 0779</a:t>
              </a:r>
              <a:endParaRPr lang="vi-VN" sz="3000" spc="30">
                <a:solidFill>
                  <a:srgbClr val="273755"/>
                </a:solidFill>
                <a:latin typeface="Quicksand" panose="00000500000000000000" pitchFamily="2" charset="77"/>
              </a:endParaRPr>
            </a:p>
            <a:p>
              <a:pPr>
                <a:lnSpc>
                  <a:spcPts val="4500"/>
                </a:lnSpc>
              </a:pPr>
              <a:r>
                <a:rPr lang="vi-VN" sz="3000" spc="30">
                  <a:solidFill>
                    <a:srgbClr val="273755"/>
                  </a:solidFill>
                  <a:latin typeface="Quicksand" panose="00000500000000000000" pitchFamily="2" charset="77"/>
                </a:rPr>
                <a:t>Tầng 18 và Tầng 21, Tòa nhà Bitexco, số 2 Hải Triều, Quận 1, Tp. Hồ Chí Minh.  </a:t>
              </a:r>
              <a:endParaRPr lang="vi-VN" sz="3000" spc="30">
                <a:solidFill>
                  <a:srgbClr val="273755"/>
                </a:solidFill>
                <a:latin typeface="Quicksand" panose="00000500000000000000" pitchFamily="2" charset="77"/>
              </a:endParaRPr>
            </a:p>
          </p:txBody>
        </p:sp>
        <p:sp>
          <p:nvSpPr>
            <p:cNvPr id="9" name="TextBox 9"/>
            <p:cNvSpPr txBox="1"/>
            <p:nvPr/>
          </p:nvSpPr>
          <p:spPr>
            <a:xfrm>
              <a:off x="0" y="2645727"/>
              <a:ext cx="14752876" cy="683948"/>
            </a:xfrm>
            <a:prstGeom prst="rect">
              <a:avLst/>
            </a:prstGeom>
          </p:spPr>
          <p:txBody>
            <a:bodyPr lIns="0" tIns="0" rIns="0" bIns="0" rtlCol="0" anchor="t">
              <a:spAutoFit/>
            </a:bodyPr>
            <a:lstStyle/>
            <a:p>
              <a:pPr>
                <a:lnSpc>
                  <a:spcPts val="3960"/>
                </a:lnSpc>
              </a:pPr>
              <a:r>
                <a:rPr lang="en-US" sz="3600">
                  <a:solidFill>
                    <a:srgbClr val="448BDA"/>
                  </a:solidFill>
                  <a:latin typeface="Quicksand" panose="00000500000000000000" pitchFamily="2" charset="77"/>
                </a:rPr>
                <a:t>HOÀNG NGUYỄN HẠ QUYÊN</a:t>
              </a:r>
              <a:endParaRPr lang="en-US" sz="3600">
                <a:solidFill>
                  <a:srgbClr val="448BDA"/>
                </a:solidFill>
                <a:latin typeface="Quicksand" panose="00000500000000000000" pitchFamily="2" charset="77"/>
              </a:endParaRPr>
            </a:p>
          </p:txBody>
        </p:sp>
        <p:sp>
          <p:nvSpPr>
            <p:cNvPr id="10" name="TextBox 10"/>
            <p:cNvSpPr txBox="1"/>
            <p:nvPr/>
          </p:nvSpPr>
          <p:spPr>
            <a:xfrm>
              <a:off x="0" y="152400"/>
              <a:ext cx="14729983" cy="1379096"/>
            </a:xfrm>
            <a:prstGeom prst="rect">
              <a:avLst/>
            </a:prstGeom>
          </p:spPr>
          <p:txBody>
            <a:bodyPr lIns="0" tIns="0" rIns="0" bIns="0" rtlCol="0" anchor="t">
              <a:spAutoFit/>
            </a:bodyPr>
            <a:lstStyle/>
            <a:p>
              <a:pPr>
                <a:lnSpc>
                  <a:spcPts val="8000"/>
                </a:lnSpc>
              </a:pPr>
              <a:r>
                <a:rPr lang="en-US" sz="8000" spc="-240">
                  <a:solidFill>
                    <a:srgbClr val="1D235C"/>
                  </a:solidFill>
                  <a:latin typeface="Roboto" panose="02000000000000000000" pitchFamily="2" charset="0"/>
                  <a:ea typeface="Roboto" panose="02000000000000000000" pitchFamily="2" charset="0"/>
                </a:rPr>
                <a:t>XIN CẢM ƠN</a:t>
              </a:r>
              <a:endParaRPr lang="en-US" sz="8000" spc="-240">
                <a:solidFill>
                  <a:srgbClr val="1D235C"/>
                </a:solidFill>
                <a:latin typeface="Roboto" panose="02000000000000000000" pitchFamily="2" charset="0"/>
                <a:ea typeface="Roboto" panose="02000000000000000000" pitchFamily="2" charset="0"/>
              </a:endParaRPr>
            </a:p>
          </p:txBody>
        </p:sp>
        <p:sp>
          <p:nvSpPr>
            <p:cNvPr id="11" name="AutoShape 11"/>
            <p:cNvSpPr/>
            <p:nvPr/>
          </p:nvSpPr>
          <p:spPr>
            <a:xfrm>
              <a:off x="0" y="2058207"/>
              <a:ext cx="1270000" cy="101600"/>
            </a:xfrm>
            <a:prstGeom prst="rect">
              <a:avLst/>
            </a:prstGeom>
            <a:solidFill>
              <a:srgbClr val="273755"/>
            </a:solidFill>
          </p:spPr>
        </p:sp>
      </p:grpSp>
      <p:sp>
        <p:nvSpPr>
          <p:cNvPr id="12" name="AutoShape 12"/>
          <p:cNvSpPr/>
          <p:nvPr/>
        </p:nvSpPr>
        <p:spPr>
          <a:xfrm>
            <a:off x="-308882" y="-276225"/>
            <a:ext cx="5772150" cy="10839450"/>
          </a:xfrm>
          <a:prstGeom prst="rect">
            <a:avLst/>
          </a:prstGeom>
          <a:solidFill>
            <a:srgbClr val="1D235C"/>
          </a:solidFill>
        </p:spPr>
      </p:sp>
      <p:pic>
        <p:nvPicPr>
          <p:cNvPr id="15" name="Picture 3"/>
          <p:cNvPicPr>
            <a:picLocks noChangeAspect="1"/>
          </p:cNvPicPr>
          <p:nvPr/>
        </p:nvPicPr>
        <p:blipFill rotWithShape="1">
          <a:blip r:embed="rId1">
            <a:alphaModFix amt="40000"/>
          </a:blip>
          <a:srcRect l="29189" r="36485"/>
          <a:stretch>
            <a:fillRect/>
          </a:stretch>
        </p:blipFill>
        <p:spPr>
          <a:xfrm>
            <a:off x="-308882" y="-180975"/>
            <a:ext cx="5486400" cy="106489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2" name="AutoShape 2"/>
          <p:cNvSpPr/>
          <p:nvPr/>
        </p:nvSpPr>
        <p:spPr>
          <a:xfrm>
            <a:off x="8896350" y="0"/>
            <a:ext cx="9369879" cy="10287000"/>
          </a:xfrm>
          <a:prstGeom prst="rect">
            <a:avLst/>
          </a:prstGeom>
          <a:solidFill>
            <a:srgbClr val="1D235C"/>
          </a:solidFill>
        </p:spPr>
      </p:sp>
      <p:pic>
        <p:nvPicPr>
          <p:cNvPr id="3" name="Picture 3"/>
          <p:cNvPicPr>
            <a:picLocks noChangeAspect="1"/>
          </p:cNvPicPr>
          <p:nvPr/>
        </p:nvPicPr>
        <p:blipFill>
          <a:blip r:embed="rId1">
            <a:alphaModFix amt="15000"/>
          </a:blip>
          <a:srcRect t="12204" b="12204"/>
          <a:stretch>
            <a:fillRect/>
          </a:stretch>
        </p:blipFill>
        <p:spPr>
          <a:xfrm>
            <a:off x="9182100" y="-161925"/>
            <a:ext cx="9369879" cy="10610850"/>
          </a:xfrm>
          <a:prstGeom prst="rect">
            <a:avLst/>
          </a:prstGeom>
        </p:spPr>
      </p:pic>
      <p:grpSp>
        <p:nvGrpSpPr>
          <p:cNvPr id="4" name="Group 4"/>
          <p:cNvGrpSpPr/>
          <p:nvPr/>
        </p:nvGrpSpPr>
        <p:grpSpPr>
          <a:xfrm>
            <a:off x="1028700" y="2725757"/>
            <a:ext cx="6953650" cy="5372223"/>
            <a:chOff x="0" y="-186650"/>
            <a:chExt cx="9271533" cy="7162963"/>
          </a:xfrm>
        </p:grpSpPr>
        <p:sp>
          <p:nvSpPr>
            <p:cNvPr id="5" name="TextBox 5"/>
            <p:cNvSpPr txBox="1"/>
            <p:nvPr/>
          </p:nvSpPr>
          <p:spPr>
            <a:xfrm>
              <a:off x="0" y="-186650"/>
              <a:ext cx="9271533" cy="683657"/>
            </a:xfrm>
            <a:prstGeom prst="rect">
              <a:avLst/>
            </a:prstGeom>
          </p:spPr>
          <p:txBody>
            <a:bodyPr lIns="0" tIns="0" rIns="0" bIns="0" rtlCol="0" anchor="t">
              <a:spAutoFit/>
            </a:bodyPr>
            <a:lstStyle/>
            <a:p>
              <a:pPr>
                <a:lnSpc>
                  <a:spcPts val="3960"/>
                </a:lnSpc>
              </a:pPr>
              <a:r>
                <a:rPr lang="en-US" sz="3600" b="1">
                  <a:solidFill>
                    <a:srgbClr val="0070C0"/>
                  </a:solidFill>
                  <a:latin typeface="Quicksand" panose="00000500000000000000" pitchFamily="2" charset="77"/>
                </a:rPr>
                <a:t>NỘI DUNG</a:t>
              </a:r>
              <a:endParaRPr lang="en-US" sz="3600" b="1">
                <a:solidFill>
                  <a:srgbClr val="0070C0"/>
                </a:solidFill>
                <a:latin typeface="Quicksand" panose="00000500000000000000" pitchFamily="2" charset="77"/>
              </a:endParaRPr>
            </a:p>
          </p:txBody>
        </p:sp>
        <p:sp>
          <p:nvSpPr>
            <p:cNvPr id="6" name="TextBox 6"/>
            <p:cNvSpPr txBox="1"/>
            <p:nvPr/>
          </p:nvSpPr>
          <p:spPr>
            <a:xfrm>
              <a:off x="0" y="890032"/>
              <a:ext cx="9271533" cy="6086281"/>
            </a:xfrm>
            <a:prstGeom prst="rect">
              <a:avLst/>
            </a:prstGeom>
          </p:spPr>
          <p:txBody>
            <a:bodyPr lIns="0" tIns="0" rIns="0" bIns="0" rtlCol="0" anchor="t">
              <a:spAutoFit/>
            </a:bodyPr>
            <a:lstStyle/>
            <a:p>
              <a:pPr marL="514350" indent="-514350" algn="just">
                <a:lnSpc>
                  <a:spcPts val="4500"/>
                </a:lnSpc>
                <a:buAutoNum type="arabicPeriod"/>
              </a:pPr>
              <a:r>
                <a:rPr lang="vi-VN" sz="3200">
                  <a:solidFill>
                    <a:srgbClr val="273755"/>
                  </a:solidFill>
                  <a:latin typeface="Quicksand" panose="00000500000000000000" pitchFamily="2" charset="77"/>
                </a:rPr>
                <a:t>Nhận diện rủi ro khi thực hiện giao dịch qua sàn thương mại điện tử</a:t>
              </a:r>
              <a:endParaRPr lang="vi-VN" sz="3200">
                <a:solidFill>
                  <a:srgbClr val="273755"/>
                </a:solidFill>
                <a:latin typeface="Quicksand" panose="00000500000000000000" pitchFamily="2" charset="77"/>
              </a:endParaRPr>
            </a:p>
            <a:p>
              <a:pPr marL="514350" indent="-514350" algn="just">
                <a:lnSpc>
                  <a:spcPts val="4500"/>
                </a:lnSpc>
                <a:buAutoNum type="arabicPeriod"/>
              </a:pPr>
              <a:r>
                <a:rPr lang="vi-VN" sz="3200">
                  <a:solidFill>
                    <a:srgbClr val="273755"/>
                  </a:solidFill>
                  <a:latin typeface="Quicksand" panose="00000500000000000000" pitchFamily="2" charset="77"/>
                </a:rPr>
                <a:t>Những vi pham trong hoạt động thương mại điện tử và phương thức xử lý</a:t>
              </a:r>
              <a:endParaRPr lang="vi-VN" sz="3200">
                <a:solidFill>
                  <a:srgbClr val="273755"/>
                </a:solidFill>
                <a:latin typeface="Quicksand" panose="00000500000000000000" pitchFamily="2" charset="77"/>
              </a:endParaRPr>
            </a:p>
            <a:p>
              <a:pPr marL="514350" indent="-514350" algn="just">
                <a:lnSpc>
                  <a:spcPts val="4500"/>
                </a:lnSpc>
                <a:buAutoNum type="arabicPeriod"/>
              </a:pPr>
              <a:r>
                <a:rPr lang="vi-VN" sz="3200">
                  <a:solidFill>
                    <a:srgbClr val="273755"/>
                  </a:solidFill>
                  <a:latin typeface="Quicksand" panose="00000500000000000000" pitchFamily="2" charset="77"/>
                </a:rPr>
                <a:t>Giải quyết tranh chấp bằng bên thứ ba trong giao dịch trên sàn thương mại điện tử</a:t>
              </a:r>
              <a:endParaRPr lang="en-US" sz="3200">
                <a:solidFill>
                  <a:srgbClr val="273755"/>
                </a:solidFill>
                <a:latin typeface="Quicksand" panose="00000500000000000000" pitchFamily="2" charset="77"/>
              </a:endParaRPr>
            </a:p>
          </p:txBody>
        </p:sp>
      </p:grpSp>
      <p:grpSp>
        <p:nvGrpSpPr>
          <p:cNvPr id="7" name="Group 7"/>
          <p:cNvGrpSpPr/>
          <p:nvPr/>
        </p:nvGrpSpPr>
        <p:grpSpPr>
          <a:xfrm>
            <a:off x="9781977" y="2993463"/>
            <a:ext cx="7620396" cy="4436037"/>
            <a:chOff x="0" y="-2480620"/>
            <a:chExt cx="10160528" cy="5914716"/>
          </a:xfrm>
        </p:grpSpPr>
        <p:sp>
          <p:nvSpPr>
            <p:cNvPr id="8" name="TextBox 8"/>
            <p:cNvSpPr txBox="1"/>
            <p:nvPr/>
          </p:nvSpPr>
          <p:spPr>
            <a:xfrm>
              <a:off x="0" y="-2480620"/>
              <a:ext cx="10160528" cy="5416868"/>
            </a:xfrm>
            <a:prstGeom prst="rect">
              <a:avLst/>
            </a:prstGeom>
          </p:spPr>
          <p:txBody>
            <a:bodyPr lIns="0" tIns="0" rIns="0" bIns="0" rtlCol="0" anchor="t">
              <a:spAutoFit/>
            </a:bodyPr>
            <a:lstStyle/>
            <a:p>
              <a:r>
                <a:rPr lang="en-US" sz="6600">
                  <a:solidFill>
                    <a:srgbClr val="F9FCFF"/>
                  </a:solidFill>
                  <a:latin typeface="Roboto" panose="02000000000000000000" pitchFamily="2" charset="0"/>
                  <a:ea typeface="Roboto" panose="02000000000000000000" pitchFamily="2" charset="0"/>
                </a:rPr>
                <a:t>RỦI RO PHÁP LÝ VÀ GIẢI PHÁP KHẮC PHỤC MÂU THUẪN TRONG SÀN TMĐT</a:t>
              </a:r>
              <a:endParaRPr lang="en-US" sz="6600">
                <a:solidFill>
                  <a:srgbClr val="F9FCFF"/>
                </a:solidFill>
                <a:latin typeface="Roboto" panose="02000000000000000000" pitchFamily="2" charset="0"/>
                <a:ea typeface="Roboto" panose="02000000000000000000" pitchFamily="2" charset="0"/>
              </a:endParaRPr>
            </a:p>
          </p:txBody>
        </p:sp>
        <p:sp>
          <p:nvSpPr>
            <p:cNvPr id="9" name="AutoShape 9"/>
            <p:cNvSpPr/>
            <p:nvPr/>
          </p:nvSpPr>
          <p:spPr>
            <a:xfrm>
              <a:off x="0" y="3332496"/>
              <a:ext cx="1270000" cy="101600"/>
            </a:xfrm>
            <a:prstGeom prst="rect">
              <a:avLst/>
            </a:prstGeom>
            <a:solidFill>
              <a:srgbClr val="F9FCFF"/>
            </a:solidFill>
          </p:spPr>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2" name="AutoShape 2"/>
          <p:cNvSpPr/>
          <p:nvPr/>
        </p:nvSpPr>
        <p:spPr>
          <a:xfrm>
            <a:off x="731062" y="0"/>
            <a:ext cx="11696700" cy="10287000"/>
          </a:xfrm>
          <a:prstGeom prst="rect">
            <a:avLst/>
          </a:prstGeom>
          <a:solidFill>
            <a:srgbClr val="1D235C"/>
          </a:solidFill>
        </p:spPr>
        <p:txBody>
          <a:bodyPr/>
          <a:lstStyle/>
          <a:p>
            <a:endParaRPr lang="x-none">
              <a:latin typeface="Quicksand" panose="00000500000000000000" pitchFamily="2" charset="77"/>
            </a:endParaRPr>
          </a:p>
        </p:txBody>
      </p:sp>
      <p:pic>
        <p:nvPicPr>
          <p:cNvPr id="3" name="Picture 3"/>
          <p:cNvPicPr>
            <a:picLocks noChangeAspect="1"/>
          </p:cNvPicPr>
          <p:nvPr/>
        </p:nvPicPr>
        <p:blipFill rotWithShape="1">
          <a:blip r:embed="rId1">
            <a:alphaModFix amt="14000"/>
          </a:blip>
          <a:srcRect l="3998" t="23971" b="36161"/>
          <a:stretch>
            <a:fillRect/>
          </a:stretch>
        </p:blipFill>
        <p:spPr>
          <a:xfrm>
            <a:off x="1066800" y="0"/>
            <a:ext cx="17556938" cy="10287000"/>
          </a:xfrm>
          <a:prstGeom prst="rect">
            <a:avLst/>
          </a:prstGeom>
        </p:spPr>
      </p:pic>
      <p:grpSp>
        <p:nvGrpSpPr>
          <p:cNvPr id="4" name="Group 4"/>
          <p:cNvGrpSpPr/>
          <p:nvPr/>
        </p:nvGrpSpPr>
        <p:grpSpPr>
          <a:xfrm>
            <a:off x="1761925" y="2552700"/>
            <a:ext cx="10001650" cy="5064113"/>
            <a:chOff x="0" y="1239776"/>
            <a:chExt cx="13335533" cy="6752151"/>
          </a:xfrm>
        </p:grpSpPr>
        <p:sp>
          <p:nvSpPr>
            <p:cNvPr id="5" name="TextBox 5"/>
            <p:cNvSpPr txBox="1"/>
            <p:nvPr/>
          </p:nvSpPr>
          <p:spPr>
            <a:xfrm>
              <a:off x="0" y="1913424"/>
              <a:ext cx="13335533" cy="6078503"/>
            </a:xfrm>
            <a:prstGeom prst="rect">
              <a:avLst/>
            </a:prstGeom>
          </p:spPr>
          <p:txBody>
            <a:bodyPr lIns="0" tIns="0" rIns="0" bIns="0" rtlCol="0" anchor="t">
              <a:spAutoFit/>
            </a:bodyPr>
            <a:lstStyle/>
            <a:p>
              <a:pPr algn="r">
                <a:lnSpc>
                  <a:spcPts val="9040"/>
                </a:lnSpc>
              </a:pPr>
              <a:r>
                <a:rPr lang="vi-VN" sz="7200" b="1">
                  <a:solidFill>
                    <a:srgbClr val="F9FCFF"/>
                  </a:solidFill>
                  <a:latin typeface="Roboto" panose="02000000000000000000" pitchFamily="2" charset="0"/>
                  <a:ea typeface="Roboto" panose="02000000000000000000" pitchFamily="2" charset="0"/>
                </a:rPr>
                <a:t>1. NHẬN DIỆN RỦI RO KHI THỰC HIỆN GIAO DỊCH QUA SÀN THƯƠNG MẠI ĐIỆN TỬ</a:t>
              </a:r>
              <a:endParaRPr lang="en-US" sz="7200" b="1">
                <a:solidFill>
                  <a:srgbClr val="F9FCFF"/>
                </a:solidFill>
                <a:latin typeface="Roboto" panose="02000000000000000000" pitchFamily="2" charset="0"/>
                <a:ea typeface="Roboto" panose="02000000000000000000" pitchFamily="2" charset="0"/>
              </a:endParaRPr>
            </a:p>
          </p:txBody>
        </p:sp>
        <p:sp>
          <p:nvSpPr>
            <p:cNvPr id="8" name="AutoShape 8"/>
            <p:cNvSpPr/>
            <p:nvPr/>
          </p:nvSpPr>
          <p:spPr>
            <a:xfrm>
              <a:off x="12065533" y="1239776"/>
              <a:ext cx="1270000" cy="101600"/>
            </a:xfrm>
            <a:prstGeom prst="rect">
              <a:avLst/>
            </a:prstGeom>
            <a:solidFill>
              <a:srgbClr val="F9FCFF"/>
            </a:solidFill>
          </p:spPr>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9" name="AutoShape 9"/>
          <p:cNvSpPr/>
          <p:nvPr/>
        </p:nvSpPr>
        <p:spPr>
          <a:xfrm>
            <a:off x="0" y="0"/>
            <a:ext cx="8064899" cy="10287000"/>
          </a:xfrm>
          <a:prstGeom prst="rect">
            <a:avLst/>
          </a:prstGeom>
          <a:solidFill>
            <a:srgbClr val="1D235C"/>
          </a:solidFill>
        </p:spPr>
      </p:sp>
      <p:grpSp>
        <p:nvGrpSpPr>
          <p:cNvPr id="10" name="Group 10"/>
          <p:cNvGrpSpPr/>
          <p:nvPr/>
        </p:nvGrpSpPr>
        <p:grpSpPr>
          <a:xfrm>
            <a:off x="1028700" y="1485900"/>
            <a:ext cx="6654557" cy="2438400"/>
            <a:chOff x="0" y="152400"/>
            <a:chExt cx="8872743" cy="3251199"/>
          </a:xfrm>
        </p:grpSpPr>
        <p:sp>
          <p:nvSpPr>
            <p:cNvPr id="11" name="TextBox 11"/>
            <p:cNvSpPr txBox="1"/>
            <p:nvPr/>
          </p:nvSpPr>
          <p:spPr>
            <a:xfrm>
              <a:off x="0" y="152400"/>
              <a:ext cx="8872743" cy="2735791"/>
            </a:xfrm>
            <a:prstGeom prst="rect">
              <a:avLst/>
            </a:prstGeom>
          </p:spPr>
          <p:txBody>
            <a:bodyPr lIns="0" tIns="0" rIns="0" bIns="0" rtlCol="0" anchor="t">
              <a:spAutoFit/>
            </a:bodyPr>
            <a:lstStyle/>
            <a:p>
              <a:pPr>
                <a:lnSpc>
                  <a:spcPts val="8000"/>
                </a:lnSpc>
              </a:pPr>
              <a:r>
                <a:rPr lang="en-US" sz="8000" spc="-240">
                  <a:solidFill>
                    <a:srgbClr val="F9FCFF"/>
                  </a:solidFill>
                  <a:latin typeface="Roboto" panose="02000000000000000000" pitchFamily="2" charset="0"/>
                  <a:ea typeface="Roboto" panose="02000000000000000000" pitchFamily="2" charset="0"/>
                </a:rPr>
                <a:t>Mối quan hệ trong giao dịch:</a:t>
              </a:r>
              <a:endParaRPr lang="en-US" sz="8000" spc="-240">
                <a:solidFill>
                  <a:srgbClr val="F9FCFF"/>
                </a:solidFill>
                <a:latin typeface="Roboto" panose="02000000000000000000" pitchFamily="2" charset="0"/>
                <a:ea typeface="Roboto" panose="02000000000000000000" pitchFamily="2" charset="0"/>
              </a:endParaRPr>
            </a:p>
          </p:txBody>
        </p:sp>
        <p:sp>
          <p:nvSpPr>
            <p:cNvPr id="12" name="AutoShape 12"/>
            <p:cNvSpPr/>
            <p:nvPr/>
          </p:nvSpPr>
          <p:spPr>
            <a:xfrm>
              <a:off x="0" y="3301999"/>
              <a:ext cx="1270000" cy="101600"/>
            </a:xfrm>
            <a:prstGeom prst="rect">
              <a:avLst/>
            </a:prstGeom>
            <a:solidFill>
              <a:srgbClr val="F9FCFF"/>
            </a:solidFill>
          </p:spPr>
        </p:sp>
      </p:grpSp>
      <p:graphicFrame>
        <p:nvGraphicFramePr>
          <p:cNvPr id="16" name="Content Placeholder 3"/>
          <p:cNvGraphicFramePr/>
          <p:nvPr/>
        </p:nvGraphicFramePr>
        <p:xfrm>
          <a:off x="8877300" y="1714500"/>
          <a:ext cx="8572500" cy="755094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2" name="AutoShape 2"/>
          <p:cNvSpPr/>
          <p:nvPr/>
        </p:nvSpPr>
        <p:spPr>
          <a:xfrm>
            <a:off x="0" y="-1"/>
            <a:ext cx="10225768" cy="10287001"/>
          </a:xfrm>
          <a:prstGeom prst="rect">
            <a:avLst/>
          </a:prstGeom>
          <a:solidFill>
            <a:srgbClr val="1D235C"/>
          </a:solidFill>
        </p:spPr>
      </p:sp>
      <p:pic>
        <p:nvPicPr>
          <p:cNvPr id="3" name="Picture 3"/>
          <p:cNvPicPr>
            <a:picLocks noChangeAspect="1"/>
          </p:cNvPicPr>
          <p:nvPr/>
        </p:nvPicPr>
        <p:blipFill>
          <a:blip r:embed="rId1">
            <a:alphaModFix amt="40000"/>
          </a:blip>
          <a:srcRect l="15504" r="20867"/>
          <a:stretch>
            <a:fillRect/>
          </a:stretch>
        </p:blipFill>
        <p:spPr>
          <a:xfrm>
            <a:off x="-229961" y="-180975"/>
            <a:ext cx="10169979" cy="10648950"/>
          </a:xfrm>
          <a:prstGeom prst="rect">
            <a:avLst/>
          </a:prstGeom>
        </p:spPr>
      </p:pic>
      <p:grpSp>
        <p:nvGrpSpPr>
          <p:cNvPr id="4" name="Group 4"/>
          <p:cNvGrpSpPr/>
          <p:nvPr/>
        </p:nvGrpSpPr>
        <p:grpSpPr>
          <a:xfrm>
            <a:off x="11067650" y="1057275"/>
            <a:ext cx="6191650" cy="5076825"/>
            <a:chOff x="0" y="38100"/>
            <a:chExt cx="8255533" cy="6769100"/>
          </a:xfrm>
        </p:grpSpPr>
        <p:sp>
          <p:nvSpPr>
            <p:cNvPr id="5" name="TextBox 5"/>
            <p:cNvSpPr txBox="1"/>
            <p:nvPr/>
          </p:nvSpPr>
          <p:spPr>
            <a:xfrm>
              <a:off x="0" y="38100"/>
              <a:ext cx="8255533" cy="683948"/>
            </a:xfrm>
            <a:prstGeom prst="rect">
              <a:avLst/>
            </a:prstGeom>
          </p:spPr>
          <p:txBody>
            <a:bodyPr lIns="0" tIns="0" rIns="0" bIns="0" rtlCol="0" anchor="t">
              <a:spAutoFit/>
            </a:bodyPr>
            <a:lstStyle/>
            <a:p>
              <a:pPr>
                <a:lnSpc>
                  <a:spcPts val="3960"/>
                </a:lnSpc>
              </a:pPr>
              <a:r>
                <a:rPr lang="en-US" sz="3600">
                  <a:solidFill>
                    <a:srgbClr val="0070C0"/>
                  </a:solidFill>
                  <a:latin typeface="Quicksand" panose="00000500000000000000" pitchFamily="2" charset="77"/>
                </a:rPr>
                <a:t>Đối với sàn:</a:t>
              </a:r>
              <a:endParaRPr lang="en-US" sz="3600">
                <a:solidFill>
                  <a:srgbClr val="0070C0"/>
                </a:solidFill>
                <a:latin typeface="Quicksand" panose="00000500000000000000" pitchFamily="2" charset="77"/>
              </a:endParaRPr>
            </a:p>
          </p:txBody>
        </p:sp>
        <p:sp>
          <p:nvSpPr>
            <p:cNvPr id="6" name="TextBox 6"/>
            <p:cNvSpPr txBox="1"/>
            <p:nvPr/>
          </p:nvSpPr>
          <p:spPr>
            <a:xfrm>
              <a:off x="0" y="1490360"/>
              <a:ext cx="8255533" cy="5316840"/>
            </a:xfrm>
            <a:prstGeom prst="rect">
              <a:avLst/>
            </a:prstGeom>
          </p:spPr>
          <p:txBody>
            <a:bodyPr lIns="0" tIns="0" rIns="0" bIns="0" rtlCol="0" anchor="t">
              <a:spAutoFit/>
            </a:bodyPr>
            <a:lstStyle/>
            <a:p>
              <a:pPr algn="just">
                <a:lnSpc>
                  <a:spcPts val="4500"/>
                </a:lnSpc>
              </a:pPr>
              <a:r>
                <a:rPr lang="vi-VN" sz="3000" spc="30">
                  <a:solidFill>
                    <a:srgbClr val="273755"/>
                  </a:solidFill>
                  <a:latin typeface="Quicksand" panose="00000500000000000000" pitchFamily="2" charset="77"/>
                </a:rPr>
                <a:t>- Kiểm tra, giám sát, đối chiếu thông tin từ người cung cấp/ người bán (tên, địa chỉ, số điện thoại,…);</a:t>
              </a:r>
              <a:endParaRPr lang="vi-VN" sz="3000" spc="30">
                <a:solidFill>
                  <a:srgbClr val="273755"/>
                </a:solidFill>
                <a:latin typeface="Quicksand" panose="00000500000000000000" pitchFamily="2" charset="77"/>
              </a:endParaRPr>
            </a:p>
            <a:p>
              <a:pPr algn="just">
                <a:lnSpc>
                  <a:spcPts val="4500"/>
                </a:lnSpc>
              </a:pPr>
              <a:endParaRPr lang="vi-VN" sz="3000" spc="30">
                <a:solidFill>
                  <a:srgbClr val="273755"/>
                </a:solidFill>
                <a:latin typeface="Quicksand" panose="00000500000000000000" pitchFamily="2" charset="77"/>
              </a:endParaRPr>
            </a:p>
            <a:p>
              <a:pPr algn="just">
                <a:lnSpc>
                  <a:spcPts val="4500"/>
                </a:lnSpc>
              </a:pPr>
              <a:r>
                <a:rPr lang="vi-VN" sz="3000" spc="30">
                  <a:solidFill>
                    <a:srgbClr val="273755"/>
                  </a:solidFill>
                  <a:latin typeface="Quicksand" panose="00000500000000000000" pitchFamily="2" charset="77"/>
                </a:rPr>
                <a:t>- Kiểm soát chất lượng hàng hóa (hàng giả, hàng nhái, hàng kém chất lượng);</a:t>
              </a:r>
              <a:endParaRPr lang="vi-VN" sz="3000" spc="30">
                <a:solidFill>
                  <a:srgbClr val="273755"/>
                </a:solidFill>
                <a:latin typeface="Quicksand" panose="00000500000000000000" pitchFamily="2" charset="77"/>
              </a:endParaRPr>
            </a:p>
          </p:txBody>
        </p:sp>
      </p:grpSp>
      <p:grpSp>
        <p:nvGrpSpPr>
          <p:cNvPr id="7" name="Group 7"/>
          <p:cNvGrpSpPr/>
          <p:nvPr/>
        </p:nvGrpSpPr>
        <p:grpSpPr>
          <a:xfrm>
            <a:off x="1028700" y="6797028"/>
            <a:ext cx="8287146" cy="1470672"/>
            <a:chOff x="0" y="152400"/>
            <a:chExt cx="11049528" cy="1960896"/>
          </a:xfrm>
        </p:grpSpPr>
        <p:sp>
          <p:nvSpPr>
            <p:cNvPr id="8" name="TextBox 8"/>
            <p:cNvSpPr txBox="1"/>
            <p:nvPr/>
          </p:nvSpPr>
          <p:spPr>
            <a:xfrm>
              <a:off x="0" y="152400"/>
              <a:ext cx="11049528" cy="1367896"/>
            </a:xfrm>
            <a:prstGeom prst="rect">
              <a:avLst/>
            </a:prstGeom>
          </p:spPr>
          <p:txBody>
            <a:bodyPr lIns="0" tIns="0" rIns="0" bIns="0" rtlCol="0" anchor="t">
              <a:spAutoFit/>
            </a:bodyPr>
            <a:lstStyle/>
            <a:p>
              <a:pPr>
                <a:lnSpc>
                  <a:spcPts val="8000"/>
                </a:lnSpc>
              </a:pPr>
              <a:r>
                <a:rPr lang="en-US" sz="8000" spc="-240">
                  <a:solidFill>
                    <a:srgbClr val="F9FCFF"/>
                  </a:solidFill>
                  <a:latin typeface="Roboto" panose="02000000000000000000" pitchFamily="2" charset="0"/>
                  <a:ea typeface="Roboto" panose="02000000000000000000" pitchFamily="2" charset="0"/>
                </a:rPr>
                <a:t>Các rủi ro phát sinh</a:t>
              </a:r>
              <a:endParaRPr lang="en-US" sz="8000" spc="-240">
                <a:solidFill>
                  <a:srgbClr val="F9FCFF"/>
                </a:solidFill>
                <a:latin typeface="Roboto" panose="02000000000000000000" pitchFamily="2" charset="0"/>
                <a:ea typeface="Roboto" panose="02000000000000000000" pitchFamily="2" charset="0"/>
              </a:endParaRPr>
            </a:p>
          </p:txBody>
        </p:sp>
        <p:sp>
          <p:nvSpPr>
            <p:cNvPr id="9" name="AutoShape 9"/>
            <p:cNvSpPr/>
            <p:nvPr/>
          </p:nvSpPr>
          <p:spPr>
            <a:xfrm>
              <a:off x="0" y="2011696"/>
              <a:ext cx="1270000" cy="101600"/>
            </a:xfrm>
            <a:prstGeom prst="rect">
              <a:avLst/>
            </a:prstGeom>
            <a:solidFill>
              <a:srgbClr val="F9FCFF"/>
            </a:solidFill>
          </p:spPr>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2" name="AutoShape 2"/>
          <p:cNvSpPr/>
          <p:nvPr/>
        </p:nvSpPr>
        <p:spPr>
          <a:xfrm>
            <a:off x="0" y="0"/>
            <a:ext cx="18288000" cy="3333750"/>
          </a:xfrm>
          <a:prstGeom prst="rect">
            <a:avLst/>
          </a:prstGeom>
          <a:solidFill>
            <a:srgbClr val="1D235C"/>
          </a:solidFill>
        </p:spPr>
      </p:sp>
      <p:pic>
        <p:nvPicPr>
          <p:cNvPr id="17" name="Picture 3"/>
          <p:cNvPicPr>
            <a:picLocks noChangeAspect="1"/>
          </p:cNvPicPr>
          <p:nvPr/>
        </p:nvPicPr>
        <p:blipFill rotWithShape="1">
          <a:blip r:embed="rId1">
            <a:alphaModFix amt="15000"/>
          </a:blip>
          <a:srcRect l="3309" t="22207" b="53559"/>
          <a:stretch>
            <a:fillRect/>
          </a:stretch>
        </p:blipFill>
        <p:spPr>
          <a:xfrm flipH="1">
            <a:off x="-9327" y="0"/>
            <a:ext cx="18287999" cy="3048000"/>
          </a:xfrm>
          <a:prstGeom prst="rect">
            <a:avLst/>
          </a:prstGeom>
        </p:spPr>
      </p:pic>
      <p:grpSp>
        <p:nvGrpSpPr>
          <p:cNvPr id="5" name="Group 5"/>
          <p:cNvGrpSpPr/>
          <p:nvPr/>
        </p:nvGrpSpPr>
        <p:grpSpPr>
          <a:xfrm>
            <a:off x="1028700" y="1199126"/>
            <a:ext cx="16211946" cy="3384451"/>
            <a:chOff x="0" y="410956"/>
            <a:chExt cx="21615928" cy="4512600"/>
          </a:xfrm>
        </p:grpSpPr>
        <p:sp>
          <p:nvSpPr>
            <p:cNvPr id="6" name="TextBox 6"/>
            <p:cNvSpPr txBox="1"/>
            <p:nvPr/>
          </p:nvSpPr>
          <p:spPr>
            <a:xfrm>
              <a:off x="0" y="410956"/>
              <a:ext cx="21615928" cy="1296765"/>
            </a:xfrm>
            <a:prstGeom prst="rect">
              <a:avLst/>
            </a:prstGeom>
          </p:spPr>
          <p:txBody>
            <a:bodyPr lIns="0" tIns="0" rIns="0" bIns="0" rtlCol="0" anchor="t">
              <a:spAutoFit/>
            </a:bodyPr>
            <a:lstStyle/>
            <a:p>
              <a:pPr>
                <a:lnSpc>
                  <a:spcPts val="8000"/>
                </a:lnSpc>
              </a:pPr>
              <a:r>
                <a:rPr lang="en-US" sz="6600" spc="-240">
                  <a:solidFill>
                    <a:srgbClr val="F9FCFF"/>
                  </a:solidFill>
                  <a:latin typeface="Roboto" panose="02000000000000000000" pitchFamily="2" charset="0"/>
                  <a:ea typeface="Roboto" panose="02000000000000000000" pitchFamily="2" charset="0"/>
                </a:rPr>
                <a:t>Đối với nhà cung cấp:</a:t>
              </a:r>
              <a:endParaRPr lang="en-US" sz="6600" spc="-240">
                <a:solidFill>
                  <a:srgbClr val="F9FCFF"/>
                </a:solidFill>
                <a:latin typeface="Roboto" panose="02000000000000000000" pitchFamily="2" charset="0"/>
                <a:ea typeface="Roboto" panose="02000000000000000000" pitchFamily="2" charset="0"/>
              </a:endParaRPr>
            </a:p>
          </p:txBody>
        </p:sp>
        <p:sp>
          <p:nvSpPr>
            <p:cNvPr id="7" name="AutoShape 7"/>
            <p:cNvSpPr/>
            <p:nvPr/>
          </p:nvSpPr>
          <p:spPr>
            <a:xfrm>
              <a:off x="0" y="1993042"/>
              <a:ext cx="1270000" cy="101600"/>
            </a:xfrm>
            <a:prstGeom prst="rect">
              <a:avLst/>
            </a:prstGeom>
            <a:solidFill>
              <a:srgbClr val="F9FCFF"/>
            </a:solidFill>
          </p:spPr>
        </p:sp>
        <p:sp>
          <p:nvSpPr>
            <p:cNvPr id="21" name="AutoShape 7"/>
            <p:cNvSpPr/>
            <p:nvPr/>
          </p:nvSpPr>
          <p:spPr>
            <a:xfrm>
              <a:off x="45156" y="4821956"/>
              <a:ext cx="1270000" cy="101600"/>
            </a:xfrm>
            <a:prstGeom prst="rect">
              <a:avLst/>
            </a:prstGeom>
            <a:solidFill>
              <a:srgbClr val="1B206F"/>
            </a:solidFill>
          </p:spPr>
        </p:sp>
        <p:sp>
          <p:nvSpPr>
            <p:cNvPr id="22" name="AutoShape 7"/>
            <p:cNvSpPr/>
            <p:nvPr/>
          </p:nvSpPr>
          <p:spPr>
            <a:xfrm>
              <a:off x="7518133" y="4821956"/>
              <a:ext cx="1270000" cy="101600"/>
            </a:xfrm>
            <a:prstGeom prst="rect">
              <a:avLst/>
            </a:prstGeom>
            <a:solidFill>
              <a:srgbClr val="1B206F"/>
            </a:solidFill>
          </p:spPr>
        </p:sp>
        <p:sp>
          <p:nvSpPr>
            <p:cNvPr id="23" name="AutoShape 7"/>
            <p:cNvSpPr/>
            <p:nvPr/>
          </p:nvSpPr>
          <p:spPr>
            <a:xfrm>
              <a:off x="14991111" y="4821956"/>
              <a:ext cx="1270000" cy="101600"/>
            </a:xfrm>
            <a:prstGeom prst="rect">
              <a:avLst/>
            </a:prstGeom>
            <a:solidFill>
              <a:srgbClr val="1B206F"/>
            </a:solidFill>
          </p:spPr>
        </p:sp>
      </p:grpSp>
      <p:sp>
        <p:nvSpPr>
          <p:cNvPr id="10" name="TextBox 10"/>
          <p:cNvSpPr txBox="1"/>
          <p:nvPr/>
        </p:nvSpPr>
        <p:spPr>
          <a:xfrm>
            <a:off x="1028700" y="4855072"/>
            <a:ext cx="4953400" cy="2833468"/>
          </a:xfrm>
          <a:prstGeom prst="rect">
            <a:avLst/>
          </a:prstGeom>
        </p:spPr>
        <p:txBody>
          <a:bodyPr lIns="0" tIns="0" rIns="0" bIns="0" rtlCol="0" anchor="t">
            <a:spAutoFit/>
          </a:bodyPr>
          <a:lstStyle/>
          <a:p>
            <a:pPr algn="just">
              <a:lnSpc>
                <a:spcPts val="4500"/>
              </a:lnSpc>
            </a:pPr>
            <a:r>
              <a:rPr lang="vi-VN" sz="3000">
                <a:solidFill>
                  <a:srgbClr val="273755"/>
                </a:solidFill>
                <a:latin typeface="Quicksand" panose="00000500000000000000" pitchFamily="2" charset="77"/>
              </a:rPr>
              <a:t>Không kiểm soát được số lượng, chất lượng hàng hóa khi sàn TMĐT cung cấp hàng hóa cho người tiêu dùng</a:t>
            </a:r>
            <a:endParaRPr lang="en-US" sz="3000">
              <a:solidFill>
                <a:srgbClr val="273755"/>
              </a:solidFill>
              <a:latin typeface="Quicksand" panose="00000500000000000000" pitchFamily="2" charset="77"/>
            </a:endParaRPr>
          </a:p>
        </p:txBody>
      </p:sp>
      <p:sp>
        <p:nvSpPr>
          <p:cNvPr id="13" name="TextBox 13"/>
          <p:cNvSpPr txBox="1"/>
          <p:nvPr/>
        </p:nvSpPr>
        <p:spPr>
          <a:xfrm>
            <a:off x="6667300" y="4855072"/>
            <a:ext cx="4953400" cy="1153795"/>
          </a:xfrm>
          <a:prstGeom prst="rect">
            <a:avLst/>
          </a:prstGeom>
        </p:spPr>
        <p:txBody>
          <a:bodyPr lIns="0" tIns="0" rIns="0" bIns="0" rtlCol="0" anchor="t">
            <a:spAutoFit/>
          </a:bodyPr>
          <a:lstStyle/>
          <a:p>
            <a:pPr algn="just">
              <a:lnSpc>
                <a:spcPts val="4500"/>
              </a:lnSpc>
            </a:pPr>
            <a:r>
              <a:rPr lang="en-US" sz="3000">
                <a:solidFill>
                  <a:srgbClr val="273755"/>
                </a:solidFill>
                <a:latin typeface="Quicksand" panose="00000500000000000000" pitchFamily="2" charset="77"/>
              </a:rPr>
              <a:t>Vấn đề thanh toán, quảng cáo, khuyến mại;</a:t>
            </a:r>
            <a:endParaRPr lang="en-US" sz="3000">
              <a:solidFill>
                <a:srgbClr val="273755"/>
              </a:solidFill>
              <a:latin typeface="Quicksand" panose="00000500000000000000" pitchFamily="2" charset="77"/>
            </a:endParaRPr>
          </a:p>
        </p:txBody>
      </p:sp>
      <p:sp>
        <p:nvSpPr>
          <p:cNvPr id="16" name="TextBox 16"/>
          <p:cNvSpPr txBox="1"/>
          <p:nvPr/>
        </p:nvSpPr>
        <p:spPr>
          <a:xfrm>
            <a:off x="12305900" y="4855072"/>
            <a:ext cx="4953400" cy="2833468"/>
          </a:xfrm>
          <a:prstGeom prst="rect">
            <a:avLst/>
          </a:prstGeom>
        </p:spPr>
        <p:txBody>
          <a:bodyPr lIns="0" tIns="0" rIns="0" bIns="0" rtlCol="0" anchor="t">
            <a:spAutoFit/>
          </a:bodyPr>
          <a:lstStyle/>
          <a:p>
            <a:pPr algn="just">
              <a:lnSpc>
                <a:spcPts val="4500"/>
              </a:lnSpc>
            </a:pPr>
            <a:r>
              <a:rPr lang="vi-VN" sz="3000">
                <a:solidFill>
                  <a:srgbClr val="273755"/>
                </a:solidFill>
                <a:latin typeface="Quicksand" panose="00000500000000000000" pitchFamily="2" charset="77"/>
              </a:rPr>
              <a:t>Khả năng liên đới chịu trách nhiệm trong trường hợp hàng hóa có sai sót, lỗi trong quá trình giao dịch giữa sàn và người tiêu dùng</a:t>
            </a:r>
            <a:endParaRPr lang="en-US" sz="3000">
              <a:solidFill>
                <a:srgbClr val="273755"/>
              </a:solidFill>
              <a:latin typeface="Quicksand" panose="00000500000000000000" pitchFamily="2" charset="77"/>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D235C"/>
        </a:solidFill>
        <a:effectLst/>
      </p:bgPr>
    </p:bg>
    <p:spTree>
      <p:nvGrpSpPr>
        <p:cNvPr id="1" name=""/>
        <p:cNvGrpSpPr/>
        <p:nvPr/>
      </p:nvGrpSpPr>
      <p:grpSpPr>
        <a:xfrm>
          <a:off x="0" y="0"/>
          <a:ext cx="0" cy="0"/>
          <a:chOff x="0" y="0"/>
          <a:chExt cx="0" cy="0"/>
        </a:xfrm>
      </p:grpSpPr>
      <p:sp>
        <p:nvSpPr>
          <p:cNvPr id="2" name="AutoShape 2"/>
          <p:cNvSpPr/>
          <p:nvPr/>
        </p:nvSpPr>
        <p:spPr>
          <a:xfrm>
            <a:off x="8858250" y="285750"/>
            <a:ext cx="9144000" cy="2286000"/>
          </a:xfrm>
          <a:prstGeom prst="rect">
            <a:avLst/>
          </a:prstGeom>
          <a:solidFill>
            <a:srgbClr val="F9FCFF">
              <a:alpha val="69803"/>
            </a:srgbClr>
          </a:solidFill>
        </p:spPr>
      </p:sp>
      <p:sp>
        <p:nvSpPr>
          <p:cNvPr id="3" name="AutoShape 3"/>
          <p:cNvSpPr/>
          <p:nvPr/>
        </p:nvSpPr>
        <p:spPr>
          <a:xfrm>
            <a:off x="8858250" y="2762250"/>
            <a:ext cx="9144000" cy="2286000"/>
          </a:xfrm>
          <a:prstGeom prst="rect">
            <a:avLst/>
          </a:prstGeom>
          <a:solidFill>
            <a:srgbClr val="F9FCFF"/>
          </a:solidFill>
        </p:spPr>
      </p:sp>
      <p:sp>
        <p:nvSpPr>
          <p:cNvPr id="4" name="AutoShape 4"/>
          <p:cNvSpPr/>
          <p:nvPr/>
        </p:nvSpPr>
        <p:spPr>
          <a:xfrm>
            <a:off x="8839200" y="5238750"/>
            <a:ext cx="9144000" cy="2286000"/>
          </a:xfrm>
          <a:prstGeom prst="rect">
            <a:avLst/>
          </a:prstGeom>
          <a:solidFill>
            <a:srgbClr val="F9FCFF">
              <a:alpha val="69803"/>
            </a:srgbClr>
          </a:solidFill>
        </p:spPr>
      </p:sp>
      <p:sp>
        <p:nvSpPr>
          <p:cNvPr id="5" name="AutoShape 5"/>
          <p:cNvSpPr/>
          <p:nvPr/>
        </p:nvSpPr>
        <p:spPr>
          <a:xfrm>
            <a:off x="8858250" y="7715250"/>
            <a:ext cx="9144000" cy="2286000"/>
          </a:xfrm>
          <a:prstGeom prst="rect">
            <a:avLst/>
          </a:prstGeom>
          <a:solidFill>
            <a:srgbClr val="F9FCFF"/>
          </a:solidFill>
        </p:spPr>
      </p:sp>
      <p:sp>
        <p:nvSpPr>
          <p:cNvPr id="7" name="TextBox 7"/>
          <p:cNvSpPr txBox="1"/>
          <p:nvPr/>
        </p:nvSpPr>
        <p:spPr>
          <a:xfrm>
            <a:off x="9496225" y="874038"/>
            <a:ext cx="7868050" cy="1102866"/>
          </a:xfrm>
          <a:prstGeom prst="rect">
            <a:avLst/>
          </a:prstGeom>
        </p:spPr>
        <p:txBody>
          <a:bodyPr lIns="0" tIns="0" rIns="0" bIns="0" rtlCol="0" anchor="t">
            <a:spAutoFit/>
          </a:bodyPr>
          <a:lstStyle/>
          <a:p>
            <a:pPr algn="just">
              <a:lnSpc>
                <a:spcPts val="4320"/>
              </a:lnSpc>
            </a:pPr>
            <a:r>
              <a:rPr lang="vi-VN" sz="3600">
                <a:solidFill>
                  <a:srgbClr val="273755"/>
                </a:solidFill>
                <a:latin typeface="Quicksand" panose="00000500000000000000" pitchFamily="2" charset="77"/>
              </a:rPr>
              <a:t>- Nguy cơ về lừa đảo, nhận hàng kém chất lượng.</a:t>
            </a:r>
            <a:endParaRPr lang="vi-VN" sz="3600">
              <a:solidFill>
                <a:srgbClr val="273755"/>
              </a:solidFill>
              <a:latin typeface="Quicksand" panose="00000500000000000000" pitchFamily="2" charset="77"/>
            </a:endParaRPr>
          </a:p>
        </p:txBody>
      </p:sp>
      <p:sp>
        <p:nvSpPr>
          <p:cNvPr id="10" name="TextBox 10"/>
          <p:cNvSpPr txBox="1"/>
          <p:nvPr/>
        </p:nvSpPr>
        <p:spPr>
          <a:xfrm>
            <a:off x="9496225" y="3086100"/>
            <a:ext cx="7868050" cy="1654299"/>
          </a:xfrm>
          <a:prstGeom prst="rect">
            <a:avLst/>
          </a:prstGeom>
        </p:spPr>
        <p:txBody>
          <a:bodyPr lIns="0" tIns="0" rIns="0" bIns="0" rtlCol="0" anchor="t">
            <a:spAutoFit/>
          </a:bodyPr>
          <a:lstStyle/>
          <a:p>
            <a:pPr algn="just">
              <a:lnSpc>
                <a:spcPts val="4320"/>
              </a:lnSpc>
            </a:pPr>
            <a:r>
              <a:rPr lang="vi-VN" sz="3600">
                <a:solidFill>
                  <a:srgbClr val="273755"/>
                </a:solidFill>
                <a:latin typeface="Quicksand" panose="00000500000000000000" pitchFamily="2" charset="77"/>
              </a:rPr>
              <a:t>- Thiếu hoặc không có thông tin chính xác về người cung cấp, doanh nghiệp cung cấp hàng hóa.</a:t>
            </a:r>
            <a:endParaRPr lang="vi-VN" sz="3600">
              <a:solidFill>
                <a:srgbClr val="273755"/>
              </a:solidFill>
              <a:latin typeface="Quicksand" panose="00000500000000000000" pitchFamily="2" charset="77"/>
            </a:endParaRPr>
          </a:p>
        </p:txBody>
      </p:sp>
      <p:sp>
        <p:nvSpPr>
          <p:cNvPr id="13" name="TextBox 13"/>
          <p:cNvSpPr txBox="1"/>
          <p:nvPr/>
        </p:nvSpPr>
        <p:spPr>
          <a:xfrm>
            <a:off x="9477175" y="6116067"/>
            <a:ext cx="7868050" cy="551433"/>
          </a:xfrm>
          <a:prstGeom prst="rect">
            <a:avLst/>
          </a:prstGeom>
        </p:spPr>
        <p:txBody>
          <a:bodyPr lIns="0" tIns="0" rIns="0" bIns="0" rtlCol="0" anchor="t">
            <a:spAutoFit/>
          </a:bodyPr>
          <a:lstStyle/>
          <a:p>
            <a:pPr algn="just">
              <a:lnSpc>
                <a:spcPts val="4320"/>
              </a:lnSpc>
            </a:pPr>
            <a:r>
              <a:rPr lang="en-US" sz="3600">
                <a:solidFill>
                  <a:srgbClr val="273755"/>
                </a:solidFill>
                <a:latin typeface="Quicksand" panose="00000500000000000000" pitchFamily="2" charset="77"/>
              </a:rPr>
              <a:t>- Rủi ro trong vấn đề thanh toán</a:t>
            </a:r>
            <a:endParaRPr lang="en-US" sz="3600">
              <a:solidFill>
                <a:srgbClr val="273755"/>
              </a:solidFill>
              <a:latin typeface="Quicksand" panose="00000500000000000000" pitchFamily="2" charset="77"/>
            </a:endParaRPr>
          </a:p>
        </p:txBody>
      </p:sp>
      <p:sp>
        <p:nvSpPr>
          <p:cNvPr id="16" name="TextBox 16"/>
          <p:cNvSpPr txBox="1"/>
          <p:nvPr/>
        </p:nvSpPr>
        <p:spPr>
          <a:xfrm>
            <a:off x="9496225" y="8115300"/>
            <a:ext cx="7868050" cy="1102866"/>
          </a:xfrm>
          <a:prstGeom prst="rect">
            <a:avLst/>
          </a:prstGeom>
        </p:spPr>
        <p:txBody>
          <a:bodyPr lIns="0" tIns="0" rIns="0" bIns="0" rtlCol="0" anchor="t">
            <a:spAutoFit/>
          </a:bodyPr>
          <a:lstStyle/>
          <a:p>
            <a:pPr algn="just">
              <a:lnSpc>
                <a:spcPts val="4320"/>
              </a:lnSpc>
            </a:pPr>
            <a:r>
              <a:rPr lang="vi-VN" sz="3600">
                <a:solidFill>
                  <a:srgbClr val="273755"/>
                </a:solidFill>
                <a:latin typeface="Quicksand" panose="00000500000000000000" pitchFamily="2" charset="77"/>
              </a:rPr>
              <a:t>- Việc giao nhận, hủy đơn hàng không đúng theo cam kết ban đầu</a:t>
            </a:r>
            <a:endParaRPr lang="en-US" sz="3600">
              <a:solidFill>
                <a:srgbClr val="273755"/>
              </a:solidFill>
              <a:latin typeface="Quicksand" panose="00000500000000000000" pitchFamily="2" charset="77"/>
            </a:endParaRPr>
          </a:p>
        </p:txBody>
      </p:sp>
      <p:grpSp>
        <p:nvGrpSpPr>
          <p:cNvPr id="18" name="Group 18"/>
          <p:cNvGrpSpPr/>
          <p:nvPr/>
        </p:nvGrpSpPr>
        <p:grpSpPr>
          <a:xfrm>
            <a:off x="1028700" y="3287464"/>
            <a:ext cx="7144150" cy="3712071"/>
            <a:chOff x="0" y="0"/>
            <a:chExt cx="9525533" cy="4949428"/>
          </a:xfrm>
        </p:grpSpPr>
        <p:sp>
          <p:nvSpPr>
            <p:cNvPr id="19" name="TextBox 19"/>
            <p:cNvSpPr txBox="1"/>
            <p:nvPr/>
          </p:nvSpPr>
          <p:spPr>
            <a:xfrm>
              <a:off x="0" y="0"/>
              <a:ext cx="9525533" cy="4411464"/>
            </a:xfrm>
            <a:prstGeom prst="rect">
              <a:avLst/>
            </a:prstGeom>
          </p:spPr>
          <p:txBody>
            <a:bodyPr lIns="0" tIns="0" rIns="0" bIns="0" rtlCol="0" anchor="t">
              <a:spAutoFit/>
            </a:bodyPr>
            <a:lstStyle/>
            <a:p>
              <a:pPr algn="r">
                <a:lnSpc>
                  <a:spcPts val="8640"/>
                </a:lnSpc>
              </a:pPr>
              <a:r>
                <a:rPr lang="vi-VN" sz="7200">
                  <a:solidFill>
                    <a:srgbClr val="F9FCFF"/>
                  </a:solidFill>
                  <a:latin typeface="Roboto" panose="02000000000000000000" pitchFamily="2" charset="0"/>
                  <a:ea typeface="Roboto" panose="02000000000000000000" pitchFamily="2" charset="0"/>
                </a:rPr>
                <a:t>Đối với </a:t>
              </a:r>
              <a:endParaRPr lang="vi-VN" sz="7200">
                <a:solidFill>
                  <a:srgbClr val="F9FCFF"/>
                </a:solidFill>
                <a:latin typeface="Roboto" panose="02000000000000000000" pitchFamily="2" charset="0"/>
                <a:ea typeface="Roboto" panose="02000000000000000000" pitchFamily="2" charset="0"/>
              </a:endParaRPr>
            </a:p>
            <a:p>
              <a:pPr algn="r">
                <a:lnSpc>
                  <a:spcPts val="8640"/>
                </a:lnSpc>
              </a:pPr>
              <a:r>
                <a:rPr lang="vi-VN" sz="7200">
                  <a:solidFill>
                    <a:srgbClr val="F9FCFF"/>
                  </a:solidFill>
                  <a:latin typeface="Roboto" panose="02000000000000000000" pitchFamily="2" charset="0"/>
                  <a:ea typeface="Roboto" panose="02000000000000000000" pitchFamily="2" charset="0"/>
                </a:rPr>
                <a:t>người tiêu dùng:</a:t>
              </a:r>
              <a:endParaRPr lang="vi-VN" sz="7200">
                <a:solidFill>
                  <a:srgbClr val="F9FCFF"/>
                </a:solidFill>
                <a:latin typeface="Roboto" panose="02000000000000000000" pitchFamily="2" charset="0"/>
                <a:ea typeface="Roboto" panose="02000000000000000000" pitchFamily="2" charset="0"/>
              </a:endParaRPr>
            </a:p>
            <a:p>
              <a:pPr algn="r">
                <a:lnSpc>
                  <a:spcPts val="8640"/>
                </a:lnSpc>
              </a:pPr>
              <a:endParaRPr lang="vi-VN" sz="7200">
                <a:solidFill>
                  <a:srgbClr val="F9FCFF"/>
                </a:solidFill>
                <a:latin typeface="Roboto" panose="02000000000000000000" pitchFamily="2" charset="0"/>
                <a:ea typeface="Roboto" panose="02000000000000000000" pitchFamily="2" charset="0"/>
              </a:endParaRPr>
            </a:p>
          </p:txBody>
        </p:sp>
        <p:sp>
          <p:nvSpPr>
            <p:cNvPr id="20" name="AutoShape 20"/>
            <p:cNvSpPr/>
            <p:nvPr/>
          </p:nvSpPr>
          <p:spPr>
            <a:xfrm>
              <a:off x="8255533" y="4847828"/>
              <a:ext cx="1270000" cy="101600"/>
            </a:xfrm>
            <a:prstGeom prst="rect">
              <a:avLst/>
            </a:prstGeom>
            <a:solidFill>
              <a:srgbClr val="F9FCFF"/>
            </a:solidFill>
          </p:spPr>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2" name="AutoShape 2"/>
          <p:cNvSpPr/>
          <p:nvPr/>
        </p:nvSpPr>
        <p:spPr>
          <a:xfrm>
            <a:off x="731061" y="0"/>
            <a:ext cx="12536367" cy="10287000"/>
          </a:xfrm>
          <a:prstGeom prst="rect">
            <a:avLst/>
          </a:prstGeom>
          <a:solidFill>
            <a:srgbClr val="1D235C"/>
          </a:solidFill>
        </p:spPr>
        <p:txBody>
          <a:bodyPr/>
          <a:lstStyle/>
          <a:p>
            <a:endParaRPr lang="x-none">
              <a:latin typeface="Quicksand" panose="00000500000000000000" pitchFamily="2" charset="77"/>
            </a:endParaRPr>
          </a:p>
        </p:txBody>
      </p:sp>
      <p:pic>
        <p:nvPicPr>
          <p:cNvPr id="3" name="Picture 3"/>
          <p:cNvPicPr>
            <a:picLocks noChangeAspect="1"/>
          </p:cNvPicPr>
          <p:nvPr/>
        </p:nvPicPr>
        <p:blipFill rotWithShape="1">
          <a:blip r:embed="rId1">
            <a:alphaModFix amt="15000"/>
          </a:blip>
          <a:srcRect l="3998" t="23971" b="36161"/>
          <a:stretch>
            <a:fillRect/>
          </a:stretch>
        </p:blipFill>
        <p:spPr>
          <a:xfrm>
            <a:off x="1066800" y="0"/>
            <a:ext cx="17556938" cy="10287000"/>
          </a:xfrm>
          <a:prstGeom prst="rect">
            <a:avLst/>
          </a:prstGeom>
        </p:spPr>
      </p:pic>
      <p:grpSp>
        <p:nvGrpSpPr>
          <p:cNvPr id="4" name="Group 4"/>
          <p:cNvGrpSpPr/>
          <p:nvPr/>
        </p:nvGrpSpPr>
        <p:grpSpPr>
          <a:xfrm>
            <a:off x="1371600" y="2247900"/>
            <a:ext cx="11125200" cy="4937219"/>
            <a:chOff x="-1498067" y="1239776"/>
            <a:chExt cx="14833600" cy="6582958"/>
          </a:xfrm>
        </p:grpSpPr>
        <p:sp>
          <p:nvSpPr>
            <p:cNvPr id="5" name="TextBox 5"/>
            <p:cNvSpPr txBox="1"/>
            <p:nvPr/>
          </p:nvSpPr>
          <p:spPr>
            <a:xfrm>
              <a:off x="-1498067" y="1913424"/>
              <a:ext cx="14833600" cy="5909310"/>
            </a:xfrm>
            <a:prstGeom prst="rect">
              <a:avLst/>
            </a:prstGeom>
          </p:spPr>
          <p:txBody>
            <a:bodyPr wrap="square" lIns="0" tIns="0" rIns="0" bIns="0" rtlCol="0" anchor="t">
              <a:spAutoFit/>
            </a:bodyPr>
            <a:lstStyle/>
            <a:p>
              <a:pPr algn="r"/>
              <a:r>
                <a:rPr lang="vi-VN" sz="7200" spc="120">
                  <a:solidFill>
                    <a:srgbClr val="F9FCFF"/>
                  </a:solidFill>
                  <a:latin typeface="Roboto" panose="02000000000000000000" pitchFamily="2" charset="0"/>
                  <a:ea typeface="Roboto" panose="02000000000000000000" pitchFamily="2" charset="0"/>
                </a:rPr>
                <a:t>2. NHỮNG VI PHẠM TRONG HOẠT ĐỘNG THƯƠNG MẠI ĐIỆN TỬ VÀ PHƯƠNG THỨC XỬ LÝ</a:t>
              </a:r>
              <a:endParaRPr lang="en-US" sz="7200" spc="120">
                <a:solidFill>
                  <a:srgbClr val="F9FCFF"/>
                </a:solidFill>
                <a:latin typeface="Roboto" panose="02000000000000000000" pitchFamily="2" charset="0"/>
                <a:ea typeface="Roboto" panose="02000000000000000000" pitchFamily="2" charset="0"/>
              </a:endParaRPr>
            </a:p>
          </p:txBody>
        </p:sp>
        <p:sp>
          <p:nvSpPr>
            <p:cNvPr id="8" name="AutoShape 8"/>
            <p:cNvSpPr/>
            <p:nvPr/>
          </p:nvSpPr>
          <p:spPr>
            <a:xfrm>
              <a:off x="12065533" y="1239776"/>
              <a:ext cx="1270000" cy="101600"/>
            </a:xfrm>
            <a:prstGeom prst="rect">
              <a:avLst/>
            </a:prstGeom>
            <a:solidFill>
              <a:srgbClr val="F9FCFF"/>
            </a:solidFill>
          </p:spPr>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2" name="AutoShape 2"/>
          <p:cNvSpPr/>
          <p:nvPr/>
        </p:nvSpPr>
        <p:spPr>
          <a:xfrm>
            <a:off x="-1" y="3333750"/>
            <a:ext cx="18288001" cy="6877050"/>
          </a:xfrm>
          <a:prstGeom prst="rect">
            <a:avLst/>
          </a:prstGeom>
          <a:solidFill>
            <a:srgbClr val="1D235C"/>
          </a:solidFill>
        </p:spPr>
      </p:sp>
      <p:pic>
        <p:nvPicPr>
          <p:cNvPr id="3" name="Picture 3"/>
          <p:cNvPicPr>
            <a:picLocks noChangeAspect="1"/>
          </p:cNvPicPr>
          <p:nvPr/>
        </p:nvPicPr>
        <p:blipFill>
          <a:blip r:embed="rId1">
            <a:alphaModFix amt="4000"/>
          </a:blip>
          <a:srcRect t="22207" b="22207"/>
          <a:stretch>
            <a:fillRect/>
          </a:stretch>
        </p:blipFill>
        <p:spPr>
          <a:xfrm>
            <a:off x="-317628" y="3619500"/>
            <a:ext cx="18913929" cy="6991350"/>
          </a:xfrm>
          <a:prstGeom prst="rect">
            <a:avLst/>
          </a:prstGeom>
        </p:spPr>
      </p:pic>
      <p:sp>
        <p:nvSpPr>
          <p:cNvPr id="5" name="TextBox 5"/>
          <p:cNvSpPr txBox="1"/>
          <p:nvPr/>
        </p:nvSpPr>
        <p:spPr>
          <a:xfrm>
            <a:off x="1028700" y="4732734"/>
            <a:ext cx="16211950" cy="3323987"/>
          </a:xfrm>
          <a:prstGeom prst="rect">
            <a:avLst/>
          </a:prstGeom>
        </p:spPr>
        <p:txBody>
          <a:bodyPr lIns="0" tIns="0" rIns="0" bIns="0" rtlCol="0" anchor="t">
            <a:spAutoFit/>
          </a:bodyPr>
          <a:lstStyle/>
          <a:p>
            <a:pPr marL="571500" indent="-571500" algn="just">
              <a:buFont typeface="Arial" panose="020B0604020202020204" pitchFamily="34" charset="0"/>
              <a:buChar char="•"/>
            </a:pPr>
            <a:r>
              <a:rPr lang="vi-VN" sz="3600">
                <a:solidFill>
                  <a:srgbClr val="F9FCFF"/>
                </a:solidFill>
                <a:latin typeface="Quicksand" panose="00000500000000000000" pitchFamily="2" charset="77"/>
              </a:rPr>
              <a:t>Bị áp dụng các hình thức xử phạt vi phạm hành chính;</a:t>
            </a:r>
            <a:endParaRPr lang="vi-VN" sz="3600">
              <a:solidFill>
                <a:srgbClr val="F9FCFF"/>
              </a:solidFill>
              <a:latin typeface="Quicksand" panose="00000500000000000000" pitchFamily="2" charset="77"/>
            </a:endParaRPr>
          </a:p>
          <a:p>
            <a:pPr marL="571500" indent="-571500" algn="just">
              <a:buFont typeface="Arial" panose="020B0604020202020204" pitchFamily="34" charset="0"/>
              <a:buChar char="•"/>
            </a:pPr>
            <a:endParaRPr lang="vi-VN" sz="3600">
              <a:solidFill>
                <a:srgbClr val="F9FCFF"/>
              </a:solidFill>
              <a:latin typeface="Quicksand" panose="00000500000000000000" pitchFamily="2" charset="77"/>
            </a:endParaRPr>
          </a:p>
          <a:p>
            <a:pPr marL="571500" indent="-571500" algn="just">
              <a:buFont typeface="Arial" panose="020B0604020202020204" pitchFamily="34" charset="0"/>
              <a:buChar char="•"/>
            </a:pPr>
            <a:r>
              <a:rPr lang="vi-VN" sz="3600">
                <a:solidFill>
                  <a:srgbClr val="F9FCFF"/>
                </a:solidFill>
                <a:latin typeface="Quicksand" panose="00000500000000000000" pitchFamily="2" charset="77"/>
              </a:rPr>
              <a:t>Chịu trách nhiệm về hành vi vi phạm nghĩa vụ cung cấp cho khách hàng thông tin về người bán và hỗ trợ khách hàng bảo vệ quyền và lợi ích hợp pháp của mình.</a:t>
            </a:r>
            <a:endParaRPr lang="vi-VN" sz="3600">
              <a:solidFill>
                <a:srgbClr val="F9FCFF"/>
              </a:solidFill>
              <a:latin typeface="Quicksand" panose="00000500000000000000" pitchFamily="2" charset="77"/>
            </a:endParaRPr>
          </a:p>
          <a:p>
            <a:pPr marL="571500" indent="-571500" algn="just">
              <a:buFont typeface="Arial" panose="020B0604020202020204" pitchFamily="34" charset="0"/>
              <a:buChar char="•"/>
            </a:pPr>
            <a:endParaRPr lang="vi-VN" sz="3600">
              <a:solidFill>
                <a:srgbClr val="F9FCFF"/>
              </a:solidFill>
              <a:latin typeface="Quicksand" panose="00000500000000000000" pitchFamily="2" charset="77"/>
            </a:endParaRPr>
          </a:p>
        </p:txBody>
      </p:sp>
      <p:grpSp>
        <p:nvGrpSpPr>
          <p:cNvPr id="7" name="Group 7"/>
          <p:cNvGrpSpPr/>
          <p:nvPr/>
        </p:nvGrpSpPr>
        <p:grpSpPr>
          <a:xfrm>
            <a:off x="1028700" y="1104900"/>
            <a:ext cx="16211946" cy="1356991"/>
            <a:chOff x="0" y="285322"/>
            <a:chExt cx="21615928" cy="1809320"/>
          </a:xfrm>
        </p:grpSpPr>
        <p:sp>
          <p:nvSpPr>
            <p:cNvPr id="8" name="TextBox 8"/>
            <p:cNvSpPr txBox="1"/>
            <p:nvPr/>
          </p:nvSpPr>
          <p:spPr>
            <a:xfrm>
              <a:off x="0" y="285322"/>
              <a:ext cx="21615928" cy="1282402"/>
            </a:xfrm>
            <a:prstGeom prst="rect">
              <a:avLst/>
            </a:prstGeom>
          </p:spPr>
          <p:txBody>
            <a:bodyPr lIns="0" tIns="0" rIns="0" bIns="0" rtlCol="0" anchor="t">
              <a:spAutoFit/>
            </a:bodyPr>
            <a:lstStyle/>
            <a:p>
              <a:pPr>
                <a:lnSpc>
                  <a:spcPts val="8000"/>
                </a:lnSpc>
              </a:pPr>
              <a:r>
                <a:rPr lang="vi-VN" sz="6000" spc="-240">
                  <a:solidFill>
                    <a:srgbClr val="273755"/>
                  </a:solidFill>
                  <a:latin typeface="Roboto" panose="02000000000000000000" pitchFamily="2" charset="0"/>
                  <a:ea typeface="Roboto" panose="02000000000000000000" pitchFamily="2" charset="0"/>
                </a:rPr>
                <a:t>Trong mối quan hệ giữa sàn và người tiêu dùng:</a:t>
              </a:r>
              <a:endParaRPr lang="en-US" sz="6000" spc="-240">
                <a:solidFill>
                  <a:srgbClr val="273755"/>
                </a:solidFill>
                <a:latin typeface="Roboto" panose="02000000000000000000" pitchFamily="2" charset="0"/>
                <a:ea typeface="Roboto" panose="02000000000000000000" pitchFamily="2" charset="0"/>
              </a:endParaRPr>
            </a:p>
          </p:txBody>
        </p:sp>
        <p:sp>
          <p:nvSpPr>
            <p:cNvPr id="9" name="AutoShape 9"/>
            <p:cNvSpPr/>
            <p:nvPr/>
          </p:nvSpPr>
          <p:spPr>
            <a:xfrm>
              <a:off x="0" y="1993042"/>
              <a:ext cx="1270000" cy="101600"/>
            </a:xfrm>
            <a:prstGeom prst="rect">
              <a:avLst/>
            </a:prstGeom>
            <a:solidFill>
              <a:srgbClr val="273755"/>
            </a:solid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4767</Words>
  <Application>WPS Presentation</Application>
  <PresentationFormat>Custom</PresentationFormat>
  <Paragraphs>168</Paragraphs>
  <Slides>17</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17</vt:i4>
      </vt:variant>
    </vt:vector>
  </HeadingPairs>
  <TitlesOfParts>
    <vt:vector size="33" baseType="lpstr">
      <vt:lpstr>Arial</vt:lpstr>
      <vt:lpstr>SimSun</vt:lpstr>
      <vt:lpstr>Wingdings</vt:lpstr>
      <vt:lpstr>Quicksand</vt:lpstr>
      <vt:lpstr>Roboto</vt:lpstr>
      <vt:lpstr>Times New Roman</vt:lpstr>
      <vt:lpstr>Roboto Condensed</vt:lpstr>
      <vt:lpstr>Tw Cen MT</vt:lpstr>
      <vt:lpstr>Quicksand</vt:lpstr>
      <vt:lpstr>Tahoma</vt:lpstr>
      <vt:lpstr>Microsoft YaHei</vt:lpstr>
      <vt:lpstr/>
      <vt:lpstr>Arial Unicode MS</vt:lpstr>
      <vt:lpstr>Calibri</vt:lpstr>
      <vt:lpstr>SVN-Riesling</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201110</dc:title>
  <dc:creator/>
  <cp:lastModifiedBy>VAIC</cp:lastModifiedBy>
  <cp:revision>21</cp:revision>
  <dcterms:created xsi:type="dcterms:W3CDTF">2006-08-16T00:00:00Z</dcterms:created>
  <dcterms:modified xsi:type="dcterms:W3CDTF">2020-11-10T00:51:15Z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1033-11.2.0.9739</vt:lpwstr>
  </property>
</Properties>
</file>