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0"/>
  </p:notesMasterIdLst>
  <p:sldIdLst>
    <p:sldId id="1491" r:id="rId2"/>
    <p:sldId id="256" r:id="rId3"/>
    <p:sldId id="289" r:id="rId4"/>
    <p:sldId id="260" r:id="rId5"/>
    <p:sldId id="316" r:id="rId6"/>
    <p:sldId id="306" r:id="rId7"/>
    <p:sldId id="307" r:id="rId8"/>
    <p:sldId id="317" r:id="rId9"/>
    <p:sldId id="319" r:id="rId10"/>
    <p:sldId id="322" r:id="rId11"/>
    <p:sldId id="318" r:id="rId12"/>
    <p:sldId id="320" r:id="rId13"/>
    <p:sldId id="1249" r:id="rId14"/>
    <p:sldId id="1250" r:id="rId15"/>
    <p:sldId id="1490" r:id="rId16"/>
    <p:sldId id="1437" r:id="rId17"/>
    <p:sldId id="753" r:id="rId18"/>
    <p:sldId id="32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617"/>
    <a:srgbClr val="000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77" autoAdjust="0"/>
    <p:restoredTop sz="94660"/>
  </p:normalViewPr>
  <p:slideViewPr>
    <p:cSldViewPr snapToGrid="0">
      <p:cViewPr varScale="1">
        <p:scale>
          <a:sx n="73" d="100"/>
          <a:sy n="73" d="100"/>
        </p:scale>
        <p:origin x="87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CE48A8-5E46-40A6-939E-02BBB02DFCD4}" type="doc">
      <dgm:prSet loTypeId="urn:microsoft.com/office/officeart/2005/8/layout/default" loCatId="list" qsTypeId="urn:microsoft.com/office/officeart/2005/8/quickstyle/simple4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17A648CD-1940-4D5B-B83C-4523A565226B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thuận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tiện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583C608-F879-4557-AA6A-42540859165D}" type="parTrans" cxnId="{673F5646-49B3-476C-B7AF-8F98A56E80F1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2E339B98-E27F-45AB-9BD3-06FE65FA401C}" type="sibTrans" cxnId="{673F5646-49B3-476C-B7AF-8F98A56E80F1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43BEDE8-C3B8-4D25-B09D-B59C655C49AE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thẻ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credit card</a:t>
          </a:r>
        </a:p>
      </dgm:t>
    </dgm:pt>
    <dgm:pt modelId="{84648F7C-9EB1-4FE0-8B6B-3B7B1D731395}" type="parTrans" cxnId="{9BB6C588-7F99-4054-B2C4-8794CBC7821C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30BE96B-B4C6-413A-A4C1-BF24B75212C9}" type="sibTrans" cxnId="{9BB6C588-7F99-4054-B2C4-8794CBC7821C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71C8574-77F8-416C-BC89-301A5F106A05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Sợ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sự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gian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lận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9FA6718-215A-4F40-9069-E78B8B958185}" type="parTrans" cxnId="{69AD72C1-FC4D-4951-96A3-16AF65559EDF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2A499BA-13D1-4C95-8795-3B74F874D882}" type="sibTrans" cxnId="{69AD72C1-FC4D-4951-96A3-16AF65559EDF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852A7A5-03B4-4585-9B9A-CFAC4A64380A}">
      <dgm:prSet phldrT="[Text]" custT="1"/>
      <dgm:spPr/>
      <dgm:t>
        <a:bodyPr/>
        <a:lstStyle/>
        <a:p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Websites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dễ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truy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cập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F49A697-FD17-4EC0-A10C-9C36EFBDC8FF}" type="parTrans" cxnId="{472032B6-3842-4DD3-A6DB-229604994A17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AF7544E-1267-40BD-9B25-EA85B78B56F7}" type="sibTrans" cxnId="{472032B6-3842-4DD3-A6DB-229604994A17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EDA179B-7BBF-4C2A-A42D-59EC5B5E3088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Sản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phẩm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thể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lỗi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khi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giao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nhận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B1459BAD-0141-4FC3-AE4B-FD96C02A41B5}" type="parTrans" cxnId="{F47CBE5F-8F91-4100-9FF3-3CBE37C2A12E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AB8DD47D-EC64-4DA0-BCDE-D027C4FB2E95}" type="sibTrans" cxnId="{F47CBE5F-8F91-4100-9FF3-3CBE37C2A12E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D76607-0F74-49DF-A222-E559BCBE5A09}">
      <dgm:prSet phldrT="[Text]" custT="1"/>
      <dgm:spPr/>
      <dgm:t>
        <a:bodyPr/>
        <a:lstStyle/>
        <a:p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SP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thật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giống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như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hình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ảnh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3351FD1-55E1-425C-B592-43F58213C0B5}" type="parTrans" cxnId="{0AFEBAEB-8250-4F7C-88E3-0756D9B20FAF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74319C4B-B195-4FE4-85C7-6662B8C07DEB}" type="sibTrans" cxnId="{0AFEBAEB-8250-4F7C-88E3-0756D9B20FAF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851547C5-B6B9-447C-A8E1-88C72C4D27EE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Tôi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muốn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thấy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sp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thật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trước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khi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D3E06E45-5337-458F-B89E-C6BCAFC0787D}" type="parTrans" cxnId="{53C7F002-384D-434D-87D3-6FFD07D6CA28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587EAA0D-E693-49DC-B658-57438F6D55E7}" type="sibTrans" cxnId="{53C7F002-384D-434D-87D3-6FFD07D6CA28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183A2E9A-CC77-409A-AA10-D6FEA5FAB405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quen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với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cách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thức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hàng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trên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mạng</a:t>
          </a:r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3C1439CE-0D84-4E61-818C-6B6411ACA658}" type="parTrans" cxnId="{6EEA27E4-F18F-4254-B469-49B4941BD9BA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0C801130-F97D-4DB9-9225-E8741F9060A5}" type="sibTrans" cxnId="{6EEA27E4-F18F-4254-B469-49B4941BD9BA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9E32C22-C9B8-4614-8D26-FF9117C5CA50}">
      <dgm:prSet phldrT="[Text]" custT="1"/>
      <dgm:spPr/>
      <dgm:t>
        <a:bodyPr/>
        <a:lstStyle/>
        <a:p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tin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vào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hàng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trên</a:t>
          </a:r>
          <a:r>
            <a:rPr lang="en-US" sz="14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mạng</a:t>
          </a:r>
        </a:p>
      </dgm:t>
    </dgm:pt>
    <dgm:pt modelId="{B222D4A6-1F77-4AC5-AEC6-ABDF49AC242B}" type="parTrans" cxnId="{CF641063-E7CB-4BB8-907F-53ACC22C5A25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687C98D9-EAD2-45C7-87E4-B9C9DA4AAFA2}" type="sibTrans" cxnId="{CF641063-E7CB-4BB8-907F-53ACC22C5A25}">
      <dgm:prSet/>
      <dgm:spPr/>
      <dgm:t>
        <a:bodyPr/>
        <a:lstStyle/>
        <a:p>
          <a:endParaRPr lang="en-US" sz="14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gm:t>
    </dgm:pt>
    <dgm:pt modelId="{4E78C267-6A0B-45C0-B977-B84F8558B6D5}" type="pres">
      <dgm:prSet presAssocID="{48CE48A8-5E46-40A6-939E-02BBB02DFC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EBA78DE-FBB0-4A5C-B861-8C025A7E4595}" type="pres">
      <dgm:prSet presAssocID="{17A648CD-1940-4D5B-B83C-4523A565226B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B4EA9F-E267-46E6-933C-12D297465FB1}" type="pres">
      <dgm:prSet presAssocID="{2E339B98-E27F-45AB-9BD3-06FE65FA401C}" presName="sibTrans" presStyleCnt="0"/>
      <dgm:spPr/>
    </dgm:pt>
    <dgm:pt modelId="{0A545C75-22AA-4C63-9315-BA0CE98623B9}" type="pres">
      <dgm:prSet presAssocID="{343BEDE8-C3B8-4D25-B09D-B59C655C49A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239F36-266B-4391-9D5F-6E48766334CF}" type="pres">
      <dgm:prSet presAssocID="{D30BE96B-B4C6-413A-A4C1-BF24B75212C9}" presName="sibTrans" presStyleCnt="0"/>
      <dgm:spPr/>
    </dgm:pt>
    <dgm:pt modelId="{0DBCE549-B375-4F6A-9190-10B05AB416B0}" type="pres">
      <dgm:prSet presAssocID="{8852A7A5-03B4-4585-9B9A-CFAC4A64380A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34EB9F-DA44-4A6F-8505-4D35D384B17A}" type="pres">
      <dgm:prSet presAssocID="{BAF7544E-1267-40BD-9B25-EA85B78B56F7}" presName="sibTrans" presStyleCnt="0"/>
      <dgm:spPr/>
    </dgm:pt>
    <dgm:pt modelId="{73313158-6A0B-4509-81FD-3936B970D0D7}" type="pres">
      <dgm:prSet presAssocID="{771C8574-77F8-416C-BC89-301A5F106A05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5280B-50AE-4F52-9148-57F88E619923}" type="pres">
      <dgm:prSet presAssocID="{02A499BA-13D1-4C95-8795-3B74F874D882}" presName="sibTrans" presStyleCnt="0"/>
      <dgm:spPr/>
    </dgm:pt>
    <dgm:pt modelId="{6DDA75C9-B52E-42C7-B5A1-C6E695FFE1B3}" type="pres">
      <dgm:prSet presAssocID="{18D76607-0F74-49DF-A222-E559BCBE5A09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88E786-B4EF-4BD7-A975-87259ED9221B}" type="pres">
      <dgm:prSet presAssocID="{74319C4B-B195-4FE4-85C7-6662B8C07DEB}" presName="sibTrans" presStyleCnt="0"/>
      <dgm:spPr/>
    </dgm:pt>
    <dgm:pt modelId="{BBFFD557-112B-4722-80AA-0F90D56F00A7}" type="pres">
      <dgm:prSet presAssocID="{851547C5-B6B9-447C-A8E1-88C72C4D27EE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1FC55-E1F8-4AB5-A628-2F5B73A82F17}" type="pres">
      <dgm:prSet presAssocID="{587EAA0D-E693-49DC-B658-57438F6D55E7}" presName="sibTrans" presStyleCnt="0"/>
      <dgm:spPr/>
    </dgm:pt>
    <dgm:pt modelId="{420D497E-0FDC-4952-B787-01E9D1E8D543}" type="pres">
      <dgm:prSet presAssocID="{5EDA179B-7BBF-4C2A-A42D-59EC5B5E3088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50ABEE-D0DB-4A83-9FAA-843220A84CE7}" type="pres">
      <dgm:prSet presAssocID="{AB8DD47D-EC64-4DA0-BCDE-D027C4FB2E95}" presName="sibTrans" presStyleCnt="0"/>
      <dgm:spPr/>
    </dgm:pt>
    <dgm:pt modelId="{670B30C3-44F0-4A8E-941E-0B39B8D813DA}" type="pres">
      <dgm:prSet presAssocID="{183A2E9A-CC77-409A-AA10-D6FEA5FAB405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8C786D-B65E-4012-BE67-C43BC48F50A9}" type="pres">
      <dgm:prSet presAssocID="{0C801130-F97D-4DB9-9225-E8741F9060A5}" presName="sibTrans" presStyleCnt="0"/>
      <dgm:spPr/>
    </dgm:pt>
    <dgm:pt modelId="{88C6979A-676B-4ED1-8A98-1FF9D5D82ABE}" type="pres">
      <dgm:prSet presAssocID="{69E32C22-C9B8-4614-8D26-FF9117C5CA50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A9BA2A-55A3-40DA-AC8B-02F4F4FCFFDE}" type="presOf" srcId="{851547C5-B6B9-447C-A8E1-88C72C4D27EE}" destId="{BBFFD557-112B-4722-80AA-0F90D56F00A7}" srcOrd="0" destOrd="0" presId="urn:microsoft.com/office/officeart/2005/8/layout/default"/>
    <dgm:cxn modelId="{9BB6C588-7F99-4054-B2C4-8794CBC7821C}" srcId="{48CE48A8-5E46-40A6-939E-02BBB02DFCD4}" destId="{343BEDE8-C3B8-4D25-B09D-B59C655C49AE}" srcOrd="1" destOrd="0" parTransId="{84648F7C-9EB1-4FE0-8B6B-3B7B1D731395}" sibTransId="{D30BE96B-B4C6-413A-A4C1-BF24B75212C9}"/>
    <dgm:cxn modelId="{06172BB5-0D24-4A91-B933-95487870F776}" type="presOf" srcId="{8852A7A5-03B4-4585-9B9A-CFAC4A64380A}" destId="{0DBCE549-B375-4F6A-9190-10B05AB416B0}" srcOrd="0" destOrd="0" presId="urn:microsoft.com/office/officeart/2005/8/layout/default"/>
    <dgm:cxn modelId="{A71B51C6-2DB3-4B5B-B44F-DD49DD3F300D}" type="presOf" srcId="{771C8574-77F8-416C-BC89-301A5F106A05}" destId="{73313158-6A0B-4509-81FD-3936B970D0D7}" srcOrd="0" destOrd="0" presId="urn:microsoft.com/office/officeart/2005/8/layout/default"/>
    <dgm:cxn modelId="{682413B3-2CCC-41F9-ABC7-D2A8578211CC}" type="presOf" srcId="{69E32C22-C9B8-4614-8D26-FF9117C5CA50}" destId="{88C6979A-676B-4ED1-8A98-1FF9D5D82ABE}" srcOrd="0" destOrd="0" presId="urn:microsoft.com/office/officeart/2005/8/layout/default"/>
    <dgm:cxn modelId="{673F5646-49B3-476C-B7AF-8F98A56E80F1}" srcId="{48CE48A8-5E46-40A6-939E-02BBB02DFCD4}" destId="{17A648CD-1940-4D5B-B83C-4523A565226B}" srcOrd="0" destOrd="0" parTransId="{B583C608-F879-4557-AA6A-42540859165D}" sibTransId="{2E339B98-E27F-45AB-9BD3-06FE65FA401C}"/>
    <dgm:cxn modelId="{CF641063-E7CB-4BB8-907F-53ACC22C5A25}" srcId="{48CE48A8-5E46-40A6-939E-02BBB02DFCD4}" destId="{69E32C22-C9B8-4614-8D26-FF9117C5CA50}" srcOrd="8" destOrd="0" parTransId="{B222D4A6-1F77-4AC5-AEC6-ABDF49AC242B}" sibTransId="{687C98D9-EAD2-45C7-87E4-B9C9DA4AAFA2}"/>
    <dgm:cxn modelId="{3023850B-AE32-4055-BFC0-2B35B2517D23}" type="presOf" srcId="{183A2E9A-CC77-409A-AA10-D6FEA5FAB405}" destId="{670B30C3-44F0-4A8E-941E-0B39B8D813DA}" srcOrd="0" destOrd="0" presId="urn:microsoft.com/office/officeart/2005/8/layout/default"/>
    <dgm:cxn modelId="{579447DC-5BAE-4C0B-B587-64B406FC0B6D}" type="presOf" srcId="{48CE48A8-5E46-40A6-939E-02BBB02DFCD4}" destId="{4E78C267-6A0B-45C0-B977-B84F8558B6D5}" srcOrd="0" destOrd="0" presId="urn:microsoft.com/office/officeart/2005/8/layout/default"/>
    <dgm:cxn modelId="{F47CBE5F-8F91-4100-9FF3-3CBE37C2A12E}" srcId="{48CE48A8-5E46-40A6-939E-02BBB02DFCD4}" destId="{5EDA179B-7BBF-4C2A-A42D-59EC5B5E3088}" srcOrd="6" destOrd="0" parTransId="{B1459BAD-0141-4FC3-AE4B-FD96C02A41B5}" sibTransId="{AB8DD47D-EC64-4DA0-BCDE-D027C4FB2E95}"/>
    <dgm:cxn modelId="{0AFEBAEB-8250-4F7C-88E3-0756D9B20FAF}" srcId="{48CE48A8-5E46-40A6-939E-02BBB02DFCD4}" destId="{18D76607-0F74-49DF-A222-E559BCBE5A09}" srcOrd="4" destOrd="0" parTransId="{73351FD1-55E1-425C-B592-43F58213C0B5}" sibTransId="{74319C4B-B195-4FE4-85C7-6662B8C07DEB}"/>
    <dgm:cxn modelId="{17F5FC79-10E9-4AA1-90F7-4245BEA18DEF}" type="presOf" srcId="{17A648CD-1940-4D5B-B83C-4523A565226B}" destId="{2EBA78DE-FBB0-4A5C-B861-8C025A7E4595}" srcOrd="0" destOrd="0" presId="urn:microsoft.com/office/officeart/2005/8/layout/default"/>
    <dgm:cxn modelId="{472032B6-3842-4DD3-A6DB-229604994A17}" srcId="{48CE48A8-5E46-40A6-939E-02BBB02DFCD4}" destId="{8852A7A5-03B4-4585-9B9A-CFAC4A64380A}" srcOrd="2" destOrd="0" parTransId="{0F49A697-FD17-4EC0-A10C-9C36EFBDC8FF}" sibTransId="{BAF7544E-1267-40BD-9B25-EA85B78B56F7}"/>
    <dgm:cxn modelId="{50172862-FEAE-4912-99FB-BCDD54BE6001}" type="presOf" srcId="{5EDA179B-7BBF-4C2A-A42D-59EC5B5E3088}" destId="{420D497E-0FDC-4952-B787-01E9D1E8D543}" srcOrd="0" destOrd="0" presId="urn:microsoft.com/office/officeart/2005/8/layout/default"/>
    <dgm:cxn modelId="{300CAB97-C21D-4E29-8C9D-84CA02FAEA28}" type="presOf" srcId="{18D76607-0F74-49DF-A222-E559BCBE5A09}" destId="{6DDA75C9-B52E-42C7-B5A1-C6E695FFE1B3}" srcOrd="0" destOrd="0" presId="urn:microsoft.com/office/officeart/2005/8/layout/default"/>
    <dgm:cxn modelId="{69AD72C1-FC4D-4951-96A3-16AF65559EDF}" srcId="{48CE48A8-5E46-40A6-939E-02BBB02DFCD4}" destId="{771C8574-77F8-416C-BC89-301A5F106A05}" srcOrd="3" destOrd="0" parTransId="{79FA6718-215A-4F40-9069-E78B8B958185}" sibTransId="{02A499BA-13D1-4C95-8795-3B74F874D882}"/>
    <dgm:cxn modelId="{6EEA27E4-F18F-4254-B469-49B4941BD9BA}" srcId="{48CE48A8-5E46-40A6-939E-02BBB02DFCD4}" destId="{183A2E9A-CC77-409A-AA10-D6FEA5FAB405}" srcOrd="7" destOrd="0" parTransId="{3C1439CE-0D84-4E61-818C-6B6411ACA658}" sibTransId="{0C801130-F97D-4DB9-9225-E8741F9060A5}"/>
    <dgm:cxn modelId="{6A8883D9-F3CC-433A-B07B-DF88A08A2E45}" type="presOf" srcId="{343BEDE8-C3B8-4D25-B09D-B59C655C49AE}" destId="{0A545C75-22AA-4C63-9315-BA0CE98623B9}" srcOrd="0" destOrd="0" presId="urn:microsoft.com/office/officeart/2005/8/layout/default"/>
    <dgm:cxn modelId="{53C7F002-384D-434D-87D3-6FFD07D6CA28}" srcId="{48CE48A8-5E46-40A6-939E-02BBB02DFCD4}" destId="{851547C5-B6B9-447C-A8E1-88C72C4D27EE}" srcOrd="5" destOrd="0" parTransId="{D3E06E45-5337-458F-B89E-C6BCAFC0787D}" sibTransId="{587EAA0D-E693-49DC-B658-57438F6D55E7}"/>
    <dgm:cxn modelId="{F9791F7A-6B3A-4950-BAB6-261ABA096DF8}" type="presParOf" srcId="{4E78C267-6A0B-45C0-B977-B84F8558B6D5}" destId="{2EBA78DE-FBB0-4A5C-B861-8C025A7E4595}" srcOrd="0" destOrd="0" presId="urn:microsoft.com/office/officeart/2005/8/layout/default"/>
    <dgm:cxn modelId="{55BEC5E9-1A5C-42B2-BCA4-2A4B2FA1CC45}" type="presParOf" srcId="{4E78C267-6A0B-45C0-B977-B84F8558B6D5}" destId="{39B4EA9F-E267-46E6-933C-12D297465FB1}" srcOrd="1" destOrd="0" presId="urn:microsoft.com/office/officeart/2005/8/layout/default"/>
    <dgm:cxn modelId="{137B4454-92DB-4BF2-9060-94ABAA29EBFB}" type="presParOf" srcId="{4E78C267-6A0B-45C0-B977-B84F8558B6D5}" destId="{0A545C75-22AA-4C63-9315-BA0CE98623B9}" srcOrd="2" destOrd="0" presId="urn:microsoft.com/office/officeart/2005/8/layout/default"/>
    <dgm:cxn modelId="{132466E6-23B9-4CF0-89FC-43F97F239687}" type="presParOf" srcId="{4E78C267-6A0B-45C0-B977-B84F8558B6D5}" destId="{4A239F36-266B-4391-9D5F-6E48766334CF}" srcOrd="3" destOrd="0" presId="urn:microsoft.com/office/officeart/2005/8/layout/default"/>
    <dgm:cxn modelId="{75B40598-0DAA-4D95-A574-3A1F2055335C}" type="presParOf" srcId="{4E78C267-6A0B-45C0-B977-B84F8558B6D5}" destId="{0DBCE549-B375-4F6A-9190-10B05AB416B0}" srcOrd="4" destOrd="0" presId="urn:microsoft.com/office/officeart/2005/8/layout/default"/>
    <dgm:cxn modelId="{57BC0D3C-82D0-4498-97D7-15752BDC0A34}" type="presParOf" srcId="{4E78C267-6A0B-45C0-B977-B84F8558B6D5}" destId="{C634EB9F-DA44-4A6F-8505-4D35D384B17A}" srcOrd="5" destOrd="0" presId="urn:microsoft.com/office/officeart/2005/8/layout/default"/>
    <dgm:cxn modelId="{8FCA2C9D-C28F-4B68-9546-C36E1124DC11}" type="presParOf" srcId="{4E78C267-6A0B-45C0-B977-B84F8558B6D5}" destId="{73313158-6A0B-4509-81FD-3936B970D0D7}" srcOrd="6" destOrd="0" presId="urn:microsoft.com/office/officeart/2005/8/layout/default"/>
    <dgm:cxn modelId="{BE30917A-E166-406B-941D-362452D7352D}" type="presParOf" srcId="{4E78C267-6A0B-45C0-B977-B84F8558B6D5}" destId="{EB75280B-50AE-4F52-9148-57F88E619923}" srcOrd="7" destOrd="0" presId="urn:microsoft.com/office/officeart/2005/8/layout/default"/>
    <dgm:cxn modelId="{62D20EE4-482C-4B43-A597-39B25233F8EC}" type="presParOf" srcId="{4E78C267-6A0B-45C0-B977-B84F8558B6D5}" destId="{6DDA75C9-B52E-42C7-B5A1-C6E695FFE1B3}" srcOrd="8" destOrd="0" presId="urn:microsoft.com/office/officeart/2005/8/layout/default"/>
    <dgm:cxn modelId="{3BD9AC73-654B-441C-8353-53D55262B3BB}" type="presParOf" srcId="{4E78C267-6A0B-45C0-B977-B84F8558B6D5}" destId="{2B88E786-B4EF-4BD7-A975-87259ED9221B}" srcOrd="9" destOrd="0" presId="urn:microsoft.com/office/officeart/2005/8/layout/default"/>
    <dgm:cxn modelId="{3688C060-6FFE-43CF-AE7B-8CB432C35296}" type="presParOf" srcId="{4E78C267-6A0B-45C0-B977-B84F8558B6D5}" destId="{BBFFD557-112B-4722-80AA-0F90D56F00A7}" srcOrd="10" destOrd="0" presId="urn:microsoft.com/office/officeart/2005/8/layout/default"/>
    <dgm:cxn modelId="{CDBB519F-A080-46CD-9E9D-2394535A5EC3}" type="presParOf" srcId="{4E78C267-6A0B-45C0-B977-B84F8558B6D5}" destId="{4F91FC55-E1F8-4AB5-A628-2F5B73A82F17}" srcOrd="11" destOrd="0" presId="urn:microsoft.com/office/officeart/2005/8/layout/default"/>
    <dgm:cxn modelId="{003EDD53-237C-4B61-A478-4F73F7E4298A}" type="presParOf" srcId="{4E78C267-6A0B-45C0-B977-B84F8558B6D5}" destId="{420D497E-0FDC-4952-B787-01E9D1E8D543}" srcOrd="12" destOrd="0" presId="urn:microsoft.com/office/officeart/2005/8/layout/default"/>
    <dgm:cxn modelId="{3BD57677-148B-4645-9D1E-DA78A986F84D}" type="presParOf" srcId="{4E78C267-6A0B-45C0-B977-B84F8558B6D5}" destId="{2150ABEE-D0DB-4A83-9FAA-843220A84CE7}" srcOrd="13" destOrd="0" presId="urn:microsoft.com/office/officeart/2005/8/layout/default"/>
    <dgm:cxn modelId="{BD1385A2-47B4-432F-A04D-5E165FB04C8C}" type="presParOf" srcId="{4E78C267-6A0B-45C0-B977-B84F8558B6D5}" destId="{670B30C3-44F0-4A8E-941E-0B39B8D813DA}" srcOrd="14" destOrd="0" presId="urn:microsoft.com/office/officeart/2005/8/layout/default"/>
    <dgm:cxn modelId="{B7EB6101-D318-46C7-B2D1-BC9F3CD73258}" type="presParOf" srcId="{4E78C267-6A0B-45C0-B977-B84F8558B6D5}" destId="{798C786D-B65E-4012-BE67-C43BC48F50A9}" srcOrd="15" destOrd="0" presId="urn:microsoft.com/office/officeart/2005/8/layout/default"/>
    <dgm:cxn modelId="{03A87314-79C5-4698-813F-21AEC0F53CE4}" type="presParOf" srcId="{4E78C267-6A0B-45C0-B977-B84F8558B6D5}" destId="{88C6979A-676B-4ED1-8A98-1FF9D5D82ABE}" srcOrd="16" destOrd="0" presId="urn:microsoft.com/office/officeart/2005/8/layout/defaul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BA78DE-FBB0-4A5C-B861-8C025A7E4595}">
      <dsp:nvSpPr>
        <dsp:cNvPr id="0" name=""/>
        <dsp:cNvSpPr/>
      </dsp:nvSpPr>
      <dsp:spPr>
        <a:xfrm>
          <a:off x="873109" y="145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thuận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tiện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873109" y="145"/>
        <a:ext cx="2226081" cy="1335649"/>
      </dsp:txXfrm>
    </dsp:sp>
    <dsp:sp modelId="{0A545C75-22AA-4C63-9315-BA0CE98623B9}">
      <dsp:nvSpPr>
        <dsp:cNvPr id="0" name=""/>
        <dsp:cNvSpPr/>
      </dsp:nvSpPr>
      <dsp:spPr>
        <a:xfrm>
          <a:off x="3321799" y="145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thẻ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credit card</a:t>
          </a:r>
        </a:p>
      </dsp:txBody>
      <dsp:txXfrm>
        <a:off x="3321799" y="145"/>
        <a:ext cx="2226081" cy="1335649"/>
      </dsp:txXfrm>
    </dsp:sp>
    <dsp:sp modelId="{0DBCE549-B375-4F6A-9190-10B05AB416B0}">
      <dsp:nvSpPr>
        <dsp:cNvPr id="0" name=""/>
        <dsp:cNvSpPr/>
      </dsp:nvSpPr>
      <dsp:spPr>
        <a:xfrm>
          <a:off x="5770489" y="145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Websites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dễ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truy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cập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770489" y="145"/>
        <a:ext cx="2226081" cy="1335649"/>
      </dsp:txXfrm>
    </dsp:sp>
    <dsp:sp modelId="{73313158-6A0B-4509-81FD-3936B970D0D7}">
      <dsp:nvSpPr>
        <dsp:cNvPr id="0" name=""/>
        <dsp:cNvSpPr/>
      </dsp:nvSpPr>
      <dsp:spPr>
        <a:xfrm>
          <a:off x="873109" y="1558402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Sợ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sự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gian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lận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873109" y="1558402"/>
        <a:ext cx="2226081" cy="1335649"/>
      </dsp:txXfrm>
    </dsp:sp>
    <dsp:sp modelId="{6DDA75C9-B52E-42C7-B5A1-C6E695FFE1B3}">
      <dsp:nvSpPr>
        <dsp:cNvPr id="0" name=""/>
        <dsp:cNvSpPr/>
      </dsp:nvSpPr>
      <dsp:spPr>
        <a:xfrm>
          <a:off x="3321799" y="1558402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SP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thật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giống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như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hình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ảnh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321799" y="1558402"/>
        <a:ext cx="2226081" cy="1335649"/>
      </dsp:txXfrm>
    </dsp:sp>
    <dsp:sp modelId="{BBFFD557-112B-4722-80AA-0F90D56F00A7}">
      <dsp:nvSpPr>
        <dsp:cNvPr id="0" name=""/>
        <dsp:cNvSpPr/>
      </dsp:nvSpPr>
      <dsp:spPr>
        <a:xfrm>
          <a:off x="5770489" y="1558402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Tôi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muốn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thấy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sp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thật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trước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khi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5770489" y="1558402"/>
        <a:ext cx="2226081" cy="1335649"/>
      </dsp:txXfrm>
    </dsp:sp>
    <dsp:sp modelId="{420D497E-0FDC-4952-B787-01E9D1E8D543}">
      <dsp:nvSpPr>
        <dsp:cNvPr id="0" name=""/>
        <dsp:cNvSpPr/>
      </dsp:nvSpPr>
      <dsp:spPr>
        <a:xfrm>
          <a:off x="873109" y="3116660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Sản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phẩm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thể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có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lỗi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khi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giao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nhận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873109" y="3116660"/>
        <a:ext cx="2226081" cy="1335649"/>
      </dsp:txXfrm>
    </dsp:sp>
    <dsp:sp modelId="{670B30C3-44F0-4A8E-941E-0B39B8D813DA}">
      <dsp:nvSpPr>
        <dsp:cNvPr id="0" name=""/>
        <dsp:cNvSpPr/>
      </dsp:nvSpPr>
      <dsp:spPr>
        <a:xfrm>
          <a:off x="3321799" y="3116660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quen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với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cách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thức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hàng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trên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mạng</a:t>
          </a:r>
          <a:endParaRPr lang="en-US" sz="1400" kern="1200">
            <a:latin typeface="+mj-lt"/>
            <a:ea typeface="Open Sans" panose="020B0606030504020204" pitchFamily="34" charset="0"/>
            <a:cs typeface="Open Sans" panose="020B0606030504020204" pitchFamily="34" charset="0"/>
          </a:endParaRPr>
        </a:p>
      </dsp:txBody>
      <dsp:txXfrm>
        <a:off x="3321799" y="3116660"/>
        <a:ext cx="2226081" cy="1335649"/>
      </dsp:txXfrm>
    </dsp:sp>
    <dsp:sp modelId="{88C6979A-676B-4ED1-8A98-1FF9D5D82ABE}">
      <dsp:nvSpPr>
        <dsp:cNvPr id="0" name=""/>
        <dsp:cNvSpPr/>
      </dsp:nvSpPr>
      <dsp:spPr>
        <a:xfrm>
          <a:off x="5770489" y="3116660"/>
          <a:ext cx="2226081" cy="1335649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lt1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lt1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Không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tin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vào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mua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hàng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</a:t>
          </a:r>
          <a:r>
            <a:rPr lang="en-US" sz="1400" kern="1200" err="1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trên</a:t>
          </a:r>
          <a:r>
            <a:rPr lang="en-US" sz="1400" kern="1200">
              <a:latin typeface="+mj-lt"/>
              <a:ea typeface="Open Sans" panose="020B0606030504020204" pitchFamily="34" charset="0"/>
              <a:cs typeface="Open Sans" panose="020B0606030504020204" pitchFamily="34" charset="0"/>
            </a:rPr>
            <a:t> mạng</a:t>
          </a:r>
        </a:p>
      </dsp:txBody>
      <dsp:txXfrm>
        <a:off x="5770489" y="3116660"/>
        <a:ext cx="2226081" cy="13356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1ABCC-FED9-464B-B2E3-60E9E46877FD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59464-EEBD-437F-9777-E2DEE87C34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8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64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12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67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ictur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7925" y="169863"/>
            <a:ext cx="11014075" cy="668813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160698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792480" y="676657"/>
            <a:ext cx="10888896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chivo Narrow"/>
              <a:buNone/>
              <a:defRPr sz="4000" b="0" i="0" u="none" strike="noStrike" cap="none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Font typeface="Archivo Narrow"/>
              <a:buNone/>
              <a:defRPr sz="2400">
                <a:latin typeface="Archivo Narrow"/>
                <a:ea typeface="Archivo Narrow"/>
                <a:cs typeface="Archivo Narrow"/>
                <a:sym typeface="Archivo Narrow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792480" y="1280161"/>
            <a:ext cx="10880429" cy="315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609585" marR="0" lvl="0" indent="-30479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304792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2000"/>
              <a:buFont typeface="Open Sans"/>
              <a:buNone/>
              <a:defRPr sz="2667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828754" marR="0" lvl="2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2400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2438339" marR="0" lvl="3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3047924" marR="0" lvl="4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3657509" marR="0" lvl="5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4267093" marR="0" lvl="6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4876678" marR="0" lvl="7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5486263" marR="0" lvl="8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2"/>
          </p:nvPr>
        </p:nvSpPr>
        <p:spPr>
          <a:xfrm>
            <a:off x="792482" y="6373368"/>
            <a:ext cx="10887287" cy="365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609585" marR="0" lvl="0" indent="-304792" algn="l" rtl="0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>
                <a:schemeClr val="dk2"/>
              </a:buClr>
              <a:buSzPts val="800"/>
              <a:buFont typeface="Open Sans"/>
              <a:buNone/>
              <a:defRPr sz="10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304792" algn="l" rtl="0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chemeClr val="dk2"/>
              </a:buClr>
              <a:buSzPts val="2000"/>
              <a:buFont typeface="Open Sans"/>
              <a:buNone/>
              <a:defRPr sz="2667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828754" marR="0" lvl="2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None/>
              <a:defRPr sz="2400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2438339" marR="0" lvl="3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3047924" marR="0" lvl="4" indent="-304792" algn="l" rtl="0">
              <a:lnSpc>
                <a:spcPct val="100000"/>
              </a:lnSpc>
              <a:spcBef>
                <a:spcPts val="933"/>
              </a:spcBef>
              <a:spcAft>
                <a:spcPts val="0"/>
              </a:spcAft>
              <a:buClr>
                <a:schemeClr val="dk2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3657509" marR="0" lvl="5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4267093" marR="0" lvl="6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4876678" marR="0" lvl="7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5486263" marR="0" lvl="8" indent="-304792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Open Sans"/>
              <a:buNone/>
              <a:defRPr sz="2133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34" name="Shape 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461985" y="1"/>
            <a:ext cx="338800" cy="34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760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6_End Slide Full Logo BLUE">
  <p:cSld name="16_End Slide Full Logo BLU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 descr="Blue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60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Shape 48" descr="Nielsen-Wordmark-White-RGB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94469" y="2360669"/>
            <a:ext cx="5003060" cy="1765951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Shape 49"/>
          <p:cNvSpPr/>
          <p:nvPr/>
        </p:nvSpPr>
        <p:spPr>
          <a:xfrm>
            <a:off x="342433" y="6535567"/>
            <a:ext cx="5092800" cy="2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"/>
              <a:buFont typeface="Arial"/>
              <a:buNone/>
            </a:pPr>
            <a:r>
              <a:rPr lang="vi-VN" sz="800" b="0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Copyright © 2017 The Nielsen Company (US), LLC. Confidential and proprietary. Do not distribute.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endParaRPr sz="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"/>
              <a:buFont typeface="Arial"/>
              <a:buNone/>
            </a:pPr>
            <a:endParaRPr sz="800" b="0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05795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320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333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9605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687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975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839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6895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97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B0FD584-1CE1-4758-9C12-5EE7253D3E78}" type="datetimeFigureOut">
              <a:rPr lang="en-US" smtClean="0"/>
              <a:t>11/8/2020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035BB78-3BF4-4202-B39C-1808206ADFB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326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9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14AD3D-04A0-3F41-8499-68453E6973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425" y="150652"/>
            <a:ext cx="609251" cy="6092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DFDDDF-8FA3-6842-87EC-417E9385E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967" y="190500"/>
            <a:ext cx="603180" cy="6324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9F4732-AF30-F245-8CAE-48AC59F094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16" y="291226"/>
            <a:ext cx="1193593" cy="56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50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989B0D-E016-4EB2-B37C-CCA05A27B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67" y="0"/>
            <a:ext cx="11954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26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1139D-A75C-4A3D-A341-34B0B070C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02098"/>
            <a:ext cx="10058400" cy="570225"/>
          </a:xfrm>
        </p:spPr>
        <p:txBody>
          <a:bodyPr>
            <a:noAutofit/>
          </a:bodyPr>
          <a:lstStyle/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 sz="400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ợng truy cập mua sắm trên Sàn TMĐT tăng h</a:t>
            </a:r>
            <a:r>
              <a:rPr lang="vi-VN" sz="400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n 150% so với cùng kì năm ngoái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AC288B-CCF9-433B-8179-CB53CBD1B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016" y="1318891"/>
            <a:ext cx="8715257" cy="553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063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5853C3-5AB5-4FD7-B88D-EA4E1F56DA9D}"/>
              </a:ext>
            </a:extLst>
          </p:cNvPr>
          <p:cNvSpPr txBox="1"/>
          <p:nvPr/>
        </p:nvSpPr>
        <p:spPr>
          <a:xfrm>
            <a:off x="782970" y="1114159"/>
            <a:ext cx="12028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2"/>
                </a:solidFill>
              </a:rPr>
              <a:t>NHỮNG NỀN TẢNG SẼ DẪN DẮT SỰ PHÁT TRIỂN THƯƠNG MẠI ĐIỆN TỬ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C843A46-6200-4D50-96A2-DDB2CCA40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" y="3205209"/>
            <a:ext cx="2008573" cy="52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 tiki, ý nghĩa logo công ty cổ phần tiki các định dạng logo tiki png  vector">
            <a:extLst>
              <a:ext uri="{FF2B5EF4-FFF2-40B4-BE49-F238E27FC236}">
                <a16:creationId xmlns:a16="http://schemas.microsoft.com/office/drawing/2014/main" id="{EB19EE04-E98A-4407-A287-295D29501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71" y="2017386"/>
            <a:ext cx="1918348" cy="1198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hopee là gì? Cách bán hàng hiệu quả trên Shopee - DiziBrand.com">
            <a:extLst>
              <a:ext uri="{FF2B5EF4-FFF2-40B4-BE49-F238E27FC236}">
                <a16:creationId xmlns:a16="http://schemas.microsoft.com/office/drawing/2014/main" id="{1EE9EC68-95C1-4414-9BFC-C12CBFFCD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51" y="2130872"/>
            <a:ext cx="2049986" cy="70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endo-logo-new | Quảng cáo và Thiết kế Website Thiên Minh">
            <a:extLst>
              <a:ext uri="{FF2B5EF4-FFF2-40B4-BE49-F238E27FC236}">
                <a16:creationId xmlns:a16="http://schemas.microsoft.com/office/drawing/2014/main" id="{C43E4C6D-EF57-47D1-86F1-B3528A5E9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51" y="3031422"/>
            <a:ext cx="1803616" cy="94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CED4258-C075-49B3-A354-8665606771D7}"/>
              </a:ext>
            </a:extLst>
          </p:cNvPr>
          <p:cNvSpPr txBox="1"/>
          <p:nvPr/>
        </p:nvSpPr>
        <p:spPr>
          <a:xfrm>
            <a:off x="216008" y="4137870"/>
            <a:ext cx="3958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2"/>
                </a:solidFill>
              </a:rPr>
              <a:t>Hơn 4.000.000 lượt truy cập mua sắm mỗi ngày</a:t>
            </a:r>
          </a:p>
        </p:txBody>
      </p:sp>
      <p:pic>
        <p:nvPicPr>
          <p:cNvPr id="1034" name="Picture 10" descr="Book Marketing Survey identifies the top 5 book promotional services -  BookMachine">
            <a:extLst>
              <a:ext uri="{FF2B5EF4-FFF2-40B4-BE49-F238E27FC236}">
                <a16:creationId xmlns:a16="http://schemas.microsoft.com/office/drawing/2014/main" id="{E89FBBB5-9A4A-46BB-8C50-9E78ABC7BE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118" y="2603195"/>
            <a:ext cx="3711661" cy="108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157810-B6B7-49EE-8D56-F2726494BFC7}"/>
              </a:ext>
            </a:extLst>
          </p:cNvPr>
          <p:cNvSpPr txBox="1"/>
          <p:nvPr/>
        </p:nvSpPr>
        <p:spPr>
          <a:xfrm>
            <a:off x="4664510" y="4264174"/>
            <a:ext cx="37116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2"/>
                </a:solidFill>
              </a:rPr>
              <a:t>Hơn 100.000.000 lượt truy cập mua sắm mỗi ngày, hoạt động trên 18 quốc gia</a:t>
            </a:r>
          </a:p>
        </p:txBody>
      </p:sp>
      <p:pic>
        <p:nvPicPr>
          <p:cNvPr id="1036" name="Picture 12" descr="How to take an Accomplished China Sourcing Specialist's on Alibaba.com –  SF-Vision">
            <a:extLst>
              <a:ext uri="{FF2B5EF4-FFF2-40B4-BE49-F238E27FC236}">
                <a16:creationId xmlns:a16="http://schemas.microsoft.com/office/drawing/2014/main" id="{F9C68221-3A3F-4982-AE94-1D1CC42DF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0310" y="2340735"/>
            <a:ext cx="3652165" cy="9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3FD4B8-6CF0-41A2-BB5B-EEDD6B04EA88}"/>
              </a:ext>
            </a:extLst>
          </p:cNvPr>
          <p:cNvSpPr txBox="1"/>
          <p:nvPr/>
        </p:nvSpPr>
        <p:spPr>
          <a:xfrm>
            <a:off x="8552339" y="4264174"/>
            <a:ext cx="3711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2"/>
                </a:solidFill>
              </a:rPr>
              <a:t>Nền tảng B2B quốc tế với 5.000.000 lượt truy cập mỗi ngày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6945AC-DDB7-450B-8F1D-18D317B02D1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" y="130737"/>
            <a:ext cx="2786942" cy="69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469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812" y="296551"/>
            <a:ext cx="9052560" cy="1325563"/>
          </a:xfrm>
        </p:spPr>
        <p:txBody>
          <a:bodyPr>
            <a:normAutofit/>
          </a:bodyPr>
          <a:lstStyle/>
          <a:p>
            <a:r>
              <a:rPr lang="en-US" sz="3840"/>
              <a:t>Mỗi ngày hơn 3.500.000 lượt khách truy cập các sàn TMĐT Việt Nam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873B51-CF62-48E0-AEAA-C1E3105D4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001" y="2165068"/>
            <a:ext cx="7869556" cy="46929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C75B4A-47E5-403F-9C95-B20DDA46DB8C}"/>
              </a:ext>
            </a:extLst>
          </p:cNvPr>
          <p:cNvSpPr txBox="1"/>
          <p:nvPr/>
        </p:nvSpPr>
        <p:spPr>
          <a:xfrm>
            <a:off x="8279224" y="6433268"/>
            <a:ext cx="438912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>
                <a:solidFill>
                  <a:schemeClr val="bg1"/>
                </a:solidFill>
              </a:rPr>
              <a:t>Dữ liệu quý II năm 2020 từ iprice</a:t>
            </a:r>
          </a:p>
        </p:txBody>
      </p:sp>
    </p:spTree>
    <p:extLst>
      <p:ext uri="{BB962C8B-B14F-4D97-AF65-F5344CB8AC3E}">
        <p14:creationId xmlns:p14="http://schemas.microsoft.com/office/powerpoint/2010/main" val="1840685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34F59-3761-4346-8D0B-96D50418E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8D1B14-6460-4329-8381-F34BEECCE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4224"/>
            <a:ext cx="12192000" cy="678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26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4DAF3-5139-4348-A4C9-E721E3BA6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1C73E-DF9D-4B2A-BE02-D15BFA92A0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7F41A-DAA3-4A03-A93C-3C36F0BA4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6108"/>
            <a:ext cx="12256316" cy="6918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682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AE95FA5-C8A5-4350-B82E-07CE6D317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/>
              <a:t>Các hình thức vận hành khi bán trên sàn TMĐT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C234BF-95C4-4134-8CA2-AC8715424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Ng</a:t>
            </a:r>
            <a:r>
              <a:rPr lang="vi-VN"/>
              <a:t>ư</a:t>
            </a:r>
            <a:r>
              <a:rPr lang="en-US"/>
              <a:t>ời bán tự giao hang: 4 sàn </a:t>
            </a:r>
            <a:r>
              <a:rPr lang="en-US" b="1"/>
              <a:t>Shopee, Tiki, Lazada, Sendo </a:t>
            </a:r>
            <a:r>
              <a:rPr lang="en-US"/>
              <a:t>đều hỗ trợ (khi có đ</a:t>
            </a:r>
            <a:r>
              <a:rPr lang="vi-VN"/>
              <a:t>ơ</a:t>
            </a:r>
            <a:r>
              <a:rPr lang="en-US"/>
              <a:t>n hang thì seller tự đóng gói và cho giao nhận đi giao hoặc đơn vị vận chuyển của sàn đến nhận).</a:t>
            </a:r>
          </a:p>
          <a:p>
            <a:r>
              <a:rPr lang="en-US"/>
              <a:t>Fulfillment bởi sàn: </a:t>
            </a:r>
            <a:r>
              <a:rPr lang="en-US" b="1"/>
              <a:t>Tiki, Lazada </a:t>
            </a:r>
            <a:r>
              <a:rPr lang="en-US"/>
              <a:t>(l</a:t>
            </a:r>
            <a:r>
              <a:rPr lang="vi-VN"/>
              <a:t>ư</a:t>
            </a:r>
            <a:r>
              <a:rPr lang="en-US"/>
              <a:t>u sản phẩm tại kho của sàn, sàn vận hành và giao hàng)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211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320"/>
              <a:t>MỘT VÀI RÀO CẢN CẦN THÁO BỎ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09600" y="709686"/>
            <a:ext cx="14630400" cy="6867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463004">
              <a:buClr>
                <a:srgbClr val="000000"/>
              </a:buClr>
              <a:defRPr/>
            </a:pPr>
            <a:endParaRPr lang="en-US" sz="2240" kern="0">
              <a:solidFill>
                <a:srgbClr val="FFFFFF"/>
              </a:solidFill>
              <a:latin typeface="+mj-lt"/>
              <a:sym typeface="Arial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3261360" y="1946846"/>
          <a:ext cx="8869680" cy="4452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2148840"/>
            <a:ext cx="2363760" cy="37490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67201" y="6570690"/>
            <a:ext cx="5181395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63004">
              <a:buClr>
                <a:srgbClr val="000000"/>
              </a:buClr>
              <a:defRPr/>
            </a:pPr>
            <a:r>
              <a:rPr lang="en-US" sz="1280" kern="0">
                <a:solidFill>
                  <a:srgbClr val="000000"/>
                </a:solidFill>
                <a:latin typeface="+mj-lt"/>
                <a:cs typeface="Arial"/>
                <a:sym typeface="Arial"/>
              </a:rPr>
              <a:t>Source: The Nielsen Vietnam Omni-Shopper Trend Report 2017</a:t>
            </a:r>
          </a:p>
        </p:txBody>
      </p:sp>
    </p:spTree>
    <p:extLst>
      <p:ext uri="{BB962C8B-B14F-4D97-AF65-F5344CB8AC3E}">
        <p14:creationId xmlns:p14="http://schemas.microsoft.com/office/powerpoint/2010/main" val="3249937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s Thanksgiving arrives, a professor thanks her students (essay)">
            <a:extLst>
              <a:ext uri="{FF2B5EF4-FFF2-40B4-BE49-F238E27FC236}">
                <a16:creationId xmlns:a16="http://schemas.microsoft.com/office/drawing/2014/main" id="{073472BB-3F22-4732-AA6D-C3C0AC3FA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67244" cy="636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D48437-0A32-4282-B31A-39E1EABFF8AD}"/>
              </a:ext>
            </a:extLst>
          </p:cNvPr>
          <p:cNvSpPr txBox="1"/>
          <p:nvPr/>
        </p:nvSpPr>
        <p:spPr>
          <a:xfrm>
            <a:off x="7130641" y="1241571"/>
            <a:ext cx="4018327" cy="1757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>
                <a:solidFill>
                  <a:schemeClr val="accent2"/>
                </a:solidFill>
              </a:rPr>
              <a:t>Nguyễn Ngọc Dũng</a:t>
            </a:r>
          </a:p>
          <a:p>
            <a:pPr>
              <a:lnSpc>
                <a:spcPct val="150000"/>
              </a:lnSpc>
            </a:pPr>
            <a:r>
              <a:rPr lang="en-US"/>
              <a:t>Phó Chủ Tịch VECOM</a:t>
            </a:r>
          </a:p>
          <a:p>
            <a:pPr>
              <a:lnSpc>
                <a:spcPct val="150000"/>
              </a:lnSpc>
            </a:pPr>
            <a:r>
              <a:rPr lang="en-US"/>
              <a:t>Phone: 0909 099 229</a:t>
            </a:r>
          </a:p>
          <a:p>
            <a:pPr>
              <a:lnSpc>
                <a:spcPct val="150000"/>
              </a:lnSpc>
            </a:pPr>
            <a:r>
              <a:rPr lang="en-US"/>
              <a:t>Email: dungnn@vecom.vn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EA7270-FE3E-4292-88E8-C664A4004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514" y="-1"/>
            <a:ext cx="4627454" cy="114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700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90684" y="1919484"/>
            <a:ext cx="12166809" cy="1781662"/>
          </a:xfrm>
        </p:spPr>
        <p:txBody>
          <a:bodyPr>
            <a:noAutofit/>
          </a:bodyPr>
          <a:lstStyle/>
          <a:p>
            <a:pPr algn="ctr"/>
            <a:r>
              <a:rPr lang="en-US" sz="5500" b="1">
                <a:solidFill>
                  <a:srgbClr val="FF8617"/>
                </a:solidFill>
              </a:rPr>
              <a:t>Thương Mại Điện Tử</a:t>
            </a:r>
            <a:br>
              <a:rPr lang="en-US" sz="5500" b="1">
                <a:solidFill>
                  <a:srgbClr val="FF8617"/>
                </a:solidFill>
              </a:rPr>
            </a:br>
            <a:r>
              <a:rPr lang="en-US" sz="5500" b="1">
                <a:solidFill>
                  <a:srgbClr val="FF8617"/>
                </a:solidFill>
              </a:rPr>
              <a:t>Xu Hướng Trong Hoạt Động Kinh Doanh</a:t>
            </a:r>
            <a:endParaRPr lang="en-US" sz="5500" b="1" dirty="0">
              <a:solidFill>
                <a:srgbClr val="FF8617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8720" y="4763191"/>
            <a:ext cx="10058400" cy="1143000"/>
          </a:xfrm>
        </p:spPr>
        <p:txBody>
          <a:bodyPr/>
          <a:lstStyle/>
          <a:p>
            <a:r>
              <a:rPr lang="en-US" dirty="0" err="1"/>
              <a:t>Nguyễn</a:t>
            </a:r>
            <a:r>
              <a:rPr lang="en-US" dirty="0"/>
              <a:t> </a:t>
            </a:r>
            <a:r>
              <a:rPr lang="en-US" dirty="0" err="1"/>
              <a:t>ngọc</a:t>
            </a:r>
            <a:r>
              <a:rPr lang="en-US" dirty="0"/>
              <a:t> </a:t>
            </a:r>
            <a:r>
              <a:rPr lang="en-US" dirty="0" err="1"/>
              <a:t>dũng</a:t>
            </a:r>
            <a:r>
              <a:rPr lang="en-US" dirty="0"/>
              <a:t> </a:t>
            </a:r>
          </a:p>
          <a:p>
            <a:r>
              <a:rPr lang="en-US" dirty="0" err="1"/>
              <a:t>Phó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tịch</a:t>
            </a:r>
            <a:r>
              <a:rPr lang="en-US" dirty="0"/>
              <a:t> </a:t>
            </a:r>
            <a:r>
              <a:rPr lang="en-US" dirty="0" err="1"/>
              <a:t>vecom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79D5E3-0B3B-4AC8-B103-AC732DCA6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445" y="0"/>
            <a:ext cx="8206950" cy="203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94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/>
              <a:t>Hiệp hội Thương mại điện tử Việt Nam - VECOM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95610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vi-VN" dirty="0"/>
              <a:t>Tổ chức phi Chính phủ với hội viên là các doanh nghiệp, tổ chức và cá nhân trực tiếp kinh doanh bằng thương mại điện tử; hoặc ứng dụng thương mại điện tử phục vụ hoạt động sản xuất, kinh doanh; hoặc nghiên cứu hay cung cấp các dịch vụ về thương mại điện tử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vi-VN" dirty="0"/>
              <a:t>Thành lập vào 2007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vi-VN" dirty="0"/>
              <a:t>Nhằm mục đích tập hợp, đoàn kết, hợp tác, hỗ trợ, bảo vệ các hội viên để phát triển lĩnh vực thương mại điện tử ở Việt Nam</a:t>
            </a:r>
          </a:p>
          <a:p>
            <a:endParaRPr lang="en-US" dirty="0"/>
          </a:p>
        </p:txBody>
      </p:sp>
      <p:pic>
        <p:nvPicPr>
          <p:cNvPr id="4" name="Picture 2" descr="Káº¿t quáº£ hÃ¬nh áº£nh cho logo ve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546" y="0"/>
            <a:ext cx="1766453" cy="56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98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roup.vn/2018/05/23/981-toan-canh-thuong-mai-dien-tu-viet-nam-2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99" y="0"/>
            <a:ext cx="98111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áº¿t quáº£ hÃ¬nh áº£nh cho logo ve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546" y="0"/>
            <a:ext cx="1766453" cy="56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657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026" name="Picture 2" descr="Trong hÃ¬nh áº£nh cÃ³ thá» cÃ³: má»t hoáº·c nhiá»u ngÆ°á»i, ÄÃ¡m ÄÃ´ng vÃ  trong nhÃ 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-12699"/>
            <a:ext cx="10972800" cy="731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181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rong hÃ¬nh áº£nh cÃ³ thá» cÃ³: 10 ngÆ°á»i, bao gá»m Nguyen Minh Duc vÃ  Nguyen Dung, má»i ngÆ°á»i Äang cÆ°á»i, má»i ngÆ°á»i Äang Äá»©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-51487"/>
            <a:ext cx="10439400" cy="695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042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Trong hÃ¬nh áº£nh cÃ³ thá» cÃ³: 3 ngÆ°á»i, bao gá»m Nguyen Dung, má»i ngÆ°á»i Äang Äá»©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-753190"/>
            <a:ext cx="10969625" cy="8227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751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E516FB-DC5B-4D51-BC35-535D9C563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194" y="0"/>
            <a:ext cx="8618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33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E8126E-FD28-42F7-89CF-2FDEE86D8716}"/>
              </a:ext>
            </a:extLst>
          </p:cNvPr>
          <p:cNvSpPr txBox="1"/>
          <p:nvPr/>
        </p:nvSpPr>
        <p:spPr>
          <a:xfrm>
            <a:off x="-100667" y="109057"/>
            <a:ext cx="1199625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400">
                <a:solidFill>
                  <a:schemeClr val="bg1"/>
                </a:solidFill>
              </a:rPr>
              <a:t>30+%</a:t>
            </a:r>
          </a:p>
          <a:p>
            <a:pPr algn="ctr"/>
            <a:r>
              <a:rPr lang="en-US" sz="2800">
                <a:solidFill>
                  <a:schemeClr val="bg1"/>
                </a:solidFill>
              </a:rPr>
              <a:t>TỐC ĐỘ TĂNG TRƯỞNG THƯƠNG MẠI ĐIỆN TỬ HÀNG NĂM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E4A35-1ED8-475A-95AC-785296343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13071" cy="104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7008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438</TotalTime>
  <Words>392</Words>
  <Application>Microsoft Office PowerPoint</Application>
  <PresentationFormat>Widescreen</PresentationFormat>
  <Paragraphs>34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Archivo Narrow</vt:lpstr>
      <vt:lpstr>Arial</vt:lpstr>
      <vt:lpstr>Arial Narrow</vt:lpstr>
      <vt:lpstr>Calibri</vt:lpstr>
      <vt:lpstr>Calibri Light</vt:lpstr>
      <vt:lpstr>Open Sans</vt:lpstr>
      <vt:lpstr>Wingdings</vt:lpstr>
      <vt:lpstr>Retrospect</vt:lpstr>
      <vt:lpstr>PowerPoint Presentation</vt:lpstr>
      <vt:lpstr>Thương Mại Điện Tử Xu Hướng Trong Hoạt Động Kinh Doanh</vt:lpstr>
      <vt:lpstr>Hiệp hội Thương mại điện tử Việt Nam - VECOM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Lượng truy cập mua sắm trên Sàn TMĐT tăng hơn 150% so với cùng kì năm ngoái</vt:lpstr>
      <vt:lpstr>PowerPoint Presentation</vt:lpstr>
      <vt:lpstr>Mỗi ngày hơn 3.500.000 lượt khách truy cập các sàn TMĐT Việt Nam</vt:lpstr>
      <vt:lpstr>PowerPoint Presentation</vt:lpstr>
      <vt:lpstr>PowerPoint Presentation</vt:lpstr>
      <vt:lpstr>Các hình thức vận hành khi bán trên sàn TMĐT</vt:lpstr>
      <vt:lpstr>MỘT VÀI RÀO CẢN CẦN THÁO BỎ</vt:lpstr>
      <vt:lpstr>PowerPoint Presentation</vt:lpstr>
    </vt:vector>
  </TitlesOfParts>
  <Company>AshtonLee.IT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Xu hướng mua hàng trên smartphone</dc:title>
  <dc:creator>HP-OMEN</dc:creator>
  <cp:lastModifiedBy>Tra Nguyen</cp:lastModifiedBy>
  <cp:revision>32</cp:revision>
  <dcterms:created xsi:type="dcterms:W3CDTF">2018-12-12T22:47:16Z</dcterms:created>
  <dcterms:modified xsi:type="dcterms:W3CDTF">2020-11-08T14:59:47Z</dcterms:modified>
</cp:coreProperties>
</file>