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Montserra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26" roundtripDataSignature="AMtx7mjmV4b+XryWGyWsr0ji88K3c4dX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font" Target="fonts/Montserrat-regular.fntdata"/><Relationship Id="rId21" Type="http://schemas.openxmlformats.org/officeDocument/2006/relationships/slide" Target="slides/slide16.xml"/><Relationship Id="rId24" Type="http://schemas.openxmlformats.org/officeDocument/2006/relationships/font" Target="fonts/Montserrat-italic.fntdata"/><Relationship Id="rId23" Type="http://schemas.openxmlformats.org/officeDocument/2006/relationships/font" Target="fonts/Montserra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customschemas.google.com/relationships/presentationmetadata" Target="metadata"/><Relationship Id="rId25" Type="http://schemas.openxmlformats.org/officeDocument/2006/relationships/font" Target="fonts/Montserra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a50b7fbb66_0_8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ga50b7fbb66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a50b7fbb66_0_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ga50b7fbb6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Reference: Trung quốc 28.2%, Mỹ 15.2%, Indo 10% hiện nay. Việt năm với 4.5% tương đương thị trường trung quốc năm 2012 - 8 năm trước.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a50b7fbb66_0_3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2" name="Google Shape;122;ga50b7fbb66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Why partner with tiki?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a50b7fbb66_0_4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ga50b7fbb6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9" name="Google Shape;49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2" name="Google Shape;52;p4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3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3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5" name="Google Shape;25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3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3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" name="Google Shape;33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3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0" name="Google Shape;40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4" name="Google Shape;44;p4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5" name="Google Shape;45;p4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Relationship Id="rId6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32331" y="175712"/>
            <a:ext cx="458989" cy="458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29753" y="168613"/>
            <a:ext cx="454415" cy="47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0189" y="258953"/>
            <a:ext cx="899213" cy="428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"/>
          <p:cNvSpPr/>
          <p:nvPr/>
        </p:nvSpPr>
        <p:spPr>
          <a:xfrm>
            <a:off x="631699" y="915224"/>
            <a:ext cx="7970976" cy="3934753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8"/>
          <p:cNvSpPr/>
          <p:nvPr/>
        </p:nvSpPr>
        <p:spPr>
          <a:xfrm>
            <a:off x="1562889" y="239985"/>
            <a:ext cx="6108595" cy="476906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4 Bước bán hàng với chi phí 0đ</a:t>
            </a:r>
            <a:endParaRPr b="0" i="0" sz="16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5" name="Google Shape;14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84864" y="1193026"/>
            <a:ext cx="6464644" cy="2944259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8"/>
          <p:cNvSpPr txBox="1"/>
          <p:nvPr/>
        </p:nvSpPr>
        <p:spPr>
          <a:xfrm>
            <a:off x="766236" y="4415087"/>
            <a:ext cx="7701900" cy="4348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Quy trình để bắt đầu kinh doanh đơn giản, </a:t>
            </a:r>
            <a:r>
              <a:rPr b="1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chi phí setup &amp; vận hành cửa hàng 0đ</a:t>
            </a: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các nền tảng đều thu phí khi có đơn hàng thành công</a:t>
            </a:r>
            <a:endParaRPr b="0" i="0" sz="13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9"/>
          <p:cNvSpPr/>
          <p:nvPr/>
        </p:nvSpPr>
        <p:spPr>
          <a:xfrm>
            <a:off x="631699" y="915224"/>
            <a:ext cx="7970976" cy="3934753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9"/>
          <p:cNvSpPr/>
          <p:nvPr/>
        </p:nvSpPr>
        <p:spPr>
          <a:xfrm>
            <a:off x="1562889" y="239985"/>
            <a:ext cx="6108595" cy="476906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Quy trình đối soát &amp; thanh toán</a:t>
            </a:r>
            <a:endParaRPr b="0" i="0" sz="16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3" name="Google Shape;153;p9"/>
          <p:cNvPicPr preferRelativeResize="0"/>
          <p:nvPr/>
        </p:nvPicPr>
        <p:blipFill rotWithShape="1">
          <a:blip r:embed="rId3">
            <a:alphaModFix/>
          </a:blip>
          <a:srcRect b="1121" l="0" r="0" t="0"/>
          <a:stretch/>
        </p:blipFill>
        <p:spPr>
          <a:xfrm>
            <a:off x="631699" y="1279424"/>
            <a:ext cx="7674964" cy="3206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0"/>
          <p:cNvSpPr/>
          <p:nvPr/>
        </p:nvSpPr>
        <p:spPr>
          <a:xfrm>
            <a:off x="631699" y="915224"/>
            <a:ext cx="7970976" cy="3934753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9" name="Google Shape;159;p10"/>
          <p:cNvSpPr/>
          <p:nvPr/>
        </p:nvSpPr>
        <p:spPr>
          <a:xfrm>
            <a:off x="1562889" y="239985"/>
            <a:ext cx="6108595" cy="476906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Quy trình đối soát &amp; thanh toán (tt)</a:t>
            </a:r>
            <a:endParaRPr b="0" i="0" sz="16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0" name="Google Shape;16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6521" y="1251679"/>
            <a:ext cx="7314517" cy="3200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ga50b7fbb66_0_89"/>
          <p:cNvPicPr preferRelativeResize="0"/>
          <p:nvPr/>
        </p:nvPicPr>
        <p:blipFill rotWithShape="1">
          <a:blip r:embed="rId3">
            <a:alphaModFix amt="68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a50b7fbb66_0_89"/>
          <p:cNvSpPr/>
          <p:nvPr/>
        </p:nvSpPr>
        <p:spPr>
          <a:xfrm>
            <a:off x="2986800" y="412725"/>
            <a:ext cx="3170400" cy="477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400" u="none" cap="none" strike="noStrike">
                <a:solidFill>
                  <a:srgbClr val="FEA502"/>
                </a:solidFill>
                <a:latin typeface="Montserrat"/>
                <a:ea typeface="Montserrat"/>
                <a:cs typeface="Montserrat"/>
                <a:sym typeface="Montserrat"/>
              </a:rPr>
              <a:t>Nội dung</a:t>
            </a:r>
            <a:endParaRPr b="1" i="0" sz="2400" u="none" cap="none" strike="noStrike">
              <a:solidFill>
                <a:srgbClr val="FEA50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ga50b7fbb66_0_89"/>
          <p:cNvSpPr/>
          <p:nvPr/>
        </p:nvSpPr>
        <p:spPr>
          <a:xfrm>
            <a:off x="1376575" y="1245675"/>
            <a:ext cx="6384600" cy="3002100"/>
          </a:xfrm>
          <a:prstGeom prst="roundRect">
            <a:avLst>
              <a:gd fmla="val 3561" name="adj"/>
            </a:avLst>
          </a:prstGeom>
          <a:solidFill>
            <a:schemeClr val="lt1"/>
          </a:solidFill>
          <a:ln>
            <a:noFill/>
          </a:ln>
          <a:effectLst>
            <a:outerShdw blurRad="457200" sx="99000" rotWithShape="0" dir="5400000" dist="190500" sy="99000">
              <a:srgbClr val="189DFE">
                <a:alpha val="3803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a50b7fbb66_0_89"/>
          <p:cNvSpPr txBox="1"/>
          <p:nvPr/>
        </p:nvSpPr>
        <p:spPr>
          <a:xfrm>
            <a:off x="1503000" y="1768225"/>
            <a:ext cx="6384600" cy="27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Tiềm năng thị trường TMĐT</a:t>
            </a:r>
            <a:endParaRPr b="1" i="1" sz="1800" u="none" cap="none" strike="noStrike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Bốn bước bán hàng hiệu quả với chi phí 0đ</a:t>
            </a:r>
            <a:endParaRPr b="1" i="1" sz="1800" u="none" cap="none" strike="noStrike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107ADA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Tất cả vì quyền lợi Khách hàng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9" name="Google Shape;169;ga50b7fbb66_0_89"/>
          <p:cNvPicPr preferRelativeResize="0"/>
          <p:nvPr/>
        </p:nvPicPr>
        <p:blipFill rotWithShape="1">
          <a:blip r:embed="rId4">
            <a:alphaModFix/>
          </a:blip>
          <a:srcRect b="16330" l="-2270" r="2269" t="-16330"/>
          <a:stretch/>
        </p:blipFill>
        <p:spPr>
          <a:xfrm>
            <a:off x="-123791" y="2421109"/>
            <a:ext cx="1947925" cy="19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a50b7fbb66_0_8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0350" y="1245681"/>
            <a:ext cx="1505025" cy="147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1"/>
          <p:cNvSpPr/>
          <p:nvPr/>
        </p:nvSpPr>
        <p:spPr>
          <a:xfrm>
            <a:off x="631699" y="915224"/>
            <a:ext cx="7970976" cy="3934753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p11"/>
          <p:cNvSpPr/>
          <p:nvPr/>
        </p:nvSpPr>
        <p:spPr>
          <a:xfrm>
            <a:off x="1562889" y="239985"/>
            <a:ext cx="6108595" cy="476906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Kiểm soát chặt chẽ chất lượng sản phẩm</a:t>
            </a:r>
            <a:endParaRPr b="0" i="0" sz="16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11"/>
          <p:cNvSpPr/>
          <p:nvPr/>
        </p:nvSpPr>
        <p:spPr>
          <a:xfrm>
            <a:off x="780297" y="1155390"/>
            <a:ext cx="3087407" cy="698970"/>
          </a:xfrm>
          <a:prstGeom prst="roundRect">
            <a:avLst>
              <a:gd fmla="val 7971" name="adj"/>
            </a:avLst>
          </a:prstGeom>
          <a:solidFill>
            <a:schemeClr val="lt1"/>
          </a:solidFill>
          <a:ln cap="flat" cmpd="sng" w="25400">
            <a:solidFill>
              <a:srgbClr val="59174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2160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59174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Chọn lựa kỹ Nhà bán hàng uy tín</a:t>
            </a:r>
            <a:endParaRPr b="0" i="0" sz="1400" u="none" cap="none" strike="noStrike">
              <a:solidFill>
                <a:srgbClr val="591745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8" name="Google Shape;178;p11"/>
          <p:cNvSpPr/>
          <p:nvPr/>
        </p:nvSpPr>
        <p:spPr>
          <a:xfrm rot="5400000">
            <a:off x="3967589" y="1155440"/>
            <a:ext cx="717054" cy="673928"/>
          </a:xfrm>
          <a:prstGeom prst="hexagon">
            <a:avLst>
              <a:gd fmla="val 32643" name="adj"/>
              <a:gd fmla="val 115470" name="vf"/>
            </a:avLst>
          </a:prstGeom>
          <a:solidFill>
            <a:srgbClr val="591745"/>
          </a:solidFill>
          <a:ln>
            <a:noFill/>
          </a:ln>
          <a:effectLst>
            <a:outerShdw blurRad="203200" rotWithShape="0" algn="tl" dir="2700000" dist="38100">
              <a:srgbClr val="595959">
                <a:alpha val="7686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1"/>
          <p:cNvSpPr/>
          <p:nvPr/>
        </p:nvSpPr>
        <p:spPr>
          <a:xfrm>
            <a:off x="5334897" y="3247286"/>
            <a:ext cx="3079856" cy="684819"/>
          </a:xfrm>
          <a:prstGeom prst="roundRect">
            <a:avLst>
              <a:gd fmla="val 7971" name="adj"/>
            </a:avLst>
          </a:prstGeom>
          <a:solidFill>
            <a:schemeClr val="lt1"/>
          </a:solidFill>
          <a:ln cap="flat" cmpd="sng" w="25400">
            <a:solidFill>
              <a:srgbClr val="FF562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216000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562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Kiểm tra sản phẩm trước khi đóng gói và giao đến tận tay Khách hàng</a:t>
            </a:r>
            <a:endParaRPr b="0" i="0" sz="1400" u="none" cap="none" strike="noStrike">
              <a:solidFill>
                <a:srgbClr val="FF5626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0" name="Google Shape;180;p11"/>
          <p:cNvSpPr/>
          <p:nvPr/>
        </p:nvSpPr>
        <p:spPr>
          <a:xfrm rot="5400000">
            <a:off x="4404110" y="1759147"/>
            <a:ext cx="917523" cy="862341"/>
          </a:xfrm>
          <a:prstGeom prst="hexagon">
            <a:avLst>
              <a:gd fmla="val 32643" name="adj"/>
              <a:gd fmla="val 115470" name="vf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11"/>
          <p:cNvSpPr/>
          <p:nvPr/>
        </p:nvSpPr>
        <p:spPr>
          <a:xfrm rot="5400000">
            <a:off x="4504344" y="1853617"/>
            <a:ext cx="717054" cy="673928"/>
          </a:xfrm>
          <a:prstGeom prst="hexagon">
            <a:avLst>
              <a:gd fmla="val 32643" name="adj"/>
              <a:gd fmla="val 115470" name="vf"/>
            </a:avLst>
          </a:prstGeom>
          <a:solidFill>
            <a:srgbClr val="93093D"/>
          </a:solidFill>
          <a:ln>
            <a:noFill/>
          </a:ln>
          <a:effectLst>
            <a:outerShdw blurRad="203200" rotWithShape="0" algn="tl" dir="2700000" dist="38100">
              <a:srgbClr val="595959">
                <a:alpha val="7686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1"/>
          <p:cNvSpPr/>
          <p:nvPr/>
        </p:nvSpPr>
        <p:spPr>
          <a:xfrm>
            <a:off x="776291" y="3935365"/>
            <a:ext cx="3087407" cy="698970"/>
          </a:xfrm>
          <a:prstGeom prst="roundRect">
            <a:avLst>
              <a:gd fmla="val 7971" name="adj"/>
            </a:avLst>
          </a:prstGeom>
          <a:solidFill>
            <a:schemeClr val="lt1"/>
          </a:solidFill>
          <a:ln cap="flat" cmpd="sng" w="25400">
            <a:solidFill>
              <a:srgbClr val="9F5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2160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9F59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Cho phép Khách hàng đồng kiểm lúc nhận hàng</a:t>
            </a:r>
            <a:endParaRPr b="0" i="0" sz="1400" u="none" cap="none" strike="noStrike">
              <a:solidFill>
                <a:srgbClr val="9F59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3" name="Google Shape;183;p11"/>
          <p:cNvSpPr/>
          <p:nvPr/>
        </p:nvSpPr>
        <p:spPr>
          <a:xfrm rot="5400000">
            <a:off x="3867355" y="2457324"/>
            <a:ext cx="917523" cy="862341"/>
          </a:xfrm>
          <a:prstGeom prst="hexagon">
            <a:avLst>
              <a:gd fmla="val 32643" name="adj"/>
              <a:gd fmla="val 115470" name="vf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1"/>
          <p:cNvSpPr/>
          <p:nvPr/>
        </p:nvSpPr>
        <p:spPr>
          <a:xfrm rot="5400000">
            <a:off x="3967589" y="2551795"/>
            <a:ext cx="717054" cy="673928"/>
          </a:xfrm>
          <a:prstGeom prst="hexagon">
            <a:avLst>
              <a:gd fmla="val 32643" name="adj"/>
              <a:gd fmla="val 115470" name="vf"/>
            </a:avLst>
          </a:prstGeom>
          <a:solidFill>
            <a:srgbClr val="CA0034"/>
          </a:solidFill>
          <a:ln>
            <a:noFill/>
          </a:ln>
          <a:effectLst>
            <a:outerShdw blurRad="203200" rotWithShape="0" algn="tl" dir="2700000" dist="38100">
              <a:srgbClr val="595959">
                <a:alpha val="7686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1"/>
          <p:cNvSpPr/>
          <p:nvPr/>
        </p:nvSpPr>
        <p:spPr>
          <a:xfrm>
            <a:off x="5357285" y="1845412"/>
            <a:ext cx="3059323" cy="684819"/>
          </a:xfrm>
          <a:prstGeom prst="roundRect">
            <a:avLst>
              <a:gd fmla="val 7971" name="adj"/>
            </a:avLst>
          </a:prstGeom>
          <a:solidFill>
            <a:schemeClr val="lt1"/>
          </a:solidFill>
          <a:ln cap="flat" cmpd="sng" w="25400">
            <a:solidFill>
              <a:srgbClr val="9309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216000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9309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Đảm bảo các sản phẩm đăng bán có nguồn gốc xuất xứ rõ ràng &amp;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93093D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đáng tin cậy</a:t>
            </a:r>
            <a:endParaRPr b="0" i="0" sz="1400" u="none" cap="none" strike="noStrike">
              <a:solidFill>
                <a:srgbClr val="93093D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6" name="Google Shape;186;p11"/>
          <p:cNvSpPr/>
          <p:nvPr/>
        </p:nvSpPr>
        <p:spPr>
          <a:xfrm rot="5400000">
            <a:off x="4404110" y="3155502"/>
            <a:ext cx="917523" cy="862341"/>
          </a:xfrm>
          <a:prstGeom prst="hexagon">
            <a:avLst>
              <a:gd fmla="val 32643" name="adj"/>
              <a:gd fmla="val 115470" name="vf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11"/>
          <p:cNvSpPr/>
          <p:nvPr/>
        </p:nvSpPr>
        <p:spPr>
          <a:xfrm rot="5400000">
            <a:off x="4504344" y="3249973"/>
            <a:ext cx="717054" cy="673928"/>
          </a:xfrm>
          <a:prstGeom prst="hexagon">
            <a:avLst>
              <a:gd fmla="val 32643" name="adj"/>
              <a:gd fmla="val 115470" name="vf"/>
            </a:avLst>
          </a:prstGeom>
          <a:solidFill>
            <a:srgbClr val="FF5626"/>
          </a:solidFill>
          <a:ln>
            <a:noFill/>
          </a:ln>
          <a:effectLst>
            <a:outerShdw blurRad="203200" rotWithShape="0" algn="tl" dir="2700000" dist="38100">
              <a:srgbClr val="595959">
                <a:alpha val="7686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1"/>
          <p:cNvSpPr/>
          <p:nvPr/>
        </p:nvSpPr>
        <p:spPr>
          <a:xfrm>
            <a:off x="791592" y="2530233"/>
            <a:ext cx="3087407" cy="698970"/>
          </a:xfrm>
          <a:prstGeom prst="roundRect">
            <a:avLst>
              <a:gd fmla="val 7971" name="adj"/>
            </a:avLst>
          </a:prstGeom>
          <a:noFill/>
          <a:ln cap="flat" cmpd="sng" w="25400">
            <a:solidFill>
              <a:srgbClr val="CA003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2160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CA0034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Áp dụng công nghệ AI &amp; Machine Learning để phát hiện sản phẩm kém chất lượng &amp; có dấu hiệu gian lận</a:t>
            </a:r>
            <a:endParaRPr b="0" i="0" sz="1400" u="none" cap="none" strike="noStrike">
              <a:solidFill>
                <a:srgbClr val="CA0034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9" name="Google Shape;189;p11"/>
          <p:cNvSpPr/>
          <p:nvPr/>
        </p:nvSpPr>
        <p:spPr>
          <a:xfrm rot="5400000">
            <a:off x="3867355" y="3853680"/>
            <a:ext cx="917523" cy="862341"/>
          </a:xfrm>
          <a:prstGeom prst="hexagon">
            <a:avLst>
              <a:gd fmla="val 32643" name="adj"/>
              <a:gd fmla="val 115470" name="vf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1"/>
          <p:cNvSpPr/>
          <p:nvPr/>
        </p:nvSpPr>
        <p:spPr>
          <a:xfrm rot="5400000">
            <a:off x="3967589" y="3948151"/>
            <a:ext cx="717054" cy="673928"/>
          </a:xfrm>
          <a:prstGeom prst="hexagon">
            <a:avLst>
              <a:gd fmla="val 32643" name="adj"/>
              <a:gd fmla="val 115470" name="vf"/>
            </a:avLst>
          </a:prstGeom>
          <a:solidFill>
            <a:srgbClr val="9F5900"/>
          </a:solidFill>
          <a:ln>
            <a:noFill/>
          </a:ln>
          <a:effectLst>
            <a:outerShdw blurRad="203200" rotWithShape="0" algn="tl" dir="2700000" dist="38100">
              <a:srgbClr val="595959">
                <a:alpha val="76862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1"/>
          <p:cNvSpPr/>
          <p:nvPr/>
        </p:nvSpPr>
        <p:spPr>
          <a:xfrm>
            <a:off x="4079536" y="1236818"/>
            <a:ext cx="493160" cy="517433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92" name="Google Shape;192;p11"/>
          <p:cNvSpPr/>
          <p:nvPr/>
        </p:nvSpPr>
        <p:spPr>
          <a:xfrm>
            <a:off x="4663080" y="1912300"/>
            <a:ext cx="493160" cy="517433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193" name="Google Shape;193;p11"/>
          <p:cNvSpPr/>
          <p:nvPr/>
        </p:nvSpPr>
        <p:spPr>
          <a:xfrm>
            <a:off x="4055082" y="2638993"/>
            <a:ext cx="493160" cy="517433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194" name="Google Shape;194;p11"/>
          <p:cNvSpPr/>
          <p:nvPr/>
        </p:nvSpPr>
        <p:spPr>
          <a:xfrm>
            <a:off x="4610961" y="3305412"/>
            <a:ext cx="493160" cy="517433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195" name="Google Shape;195;p11"/>
          <p:cNvSpPr/>
          <p:nvPr/>
        </p:nvSpPr>
        <p:spPr>
          <a:xfrm>
            <a:off x="4079536" y="4017448"/>
            <a:ext cx="493160" cy="517433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3"/>
          <p:cNvSpPr/>
          <p:nvPr/>
        </p:nvSpPr>
        <p:spPr>
          <a:xfrm>
            <a:off x="1562889" y="239985"/>
            <a:ext cx="6108595" cy="476906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Bảo vệ quyền lợi Khách hàng</a:t>
            </a:r>
            <a:endParaRPr b="0" i="0" sz="16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1" name="Google Shape;201;p13"/>
          <p:cNvSpPr/>
          <p:nvPr/>
        </p:nvSpPr>
        <p:spPr>
          <a:xfrm>
            <a:off x="2713994" y="1533283"/>
            <a:ext cx="1533862" cy="2986254"/>
          </a:xfrm>
          <a:prstGeom prst="roundRect">
            <a:avLst>
              <a:gd fmla="val 3377" name="adj"/>
            </a:avLst>
          </a:prstGeom>
          <a:solidFill>
            <a:schemeClr val="lt1"/>
          </a:solidFill>
          <a:ln>
            <a:noFill/>
          </a:ln>
          <a:effectLst>
            <a:outerShdw blurRad="457200" sx="93000" rotWithShape="0" dir="5400000" dist="190500" sy="93000">
              <a:srgbClr val="189DFE">
                <a:alpha val="45490"/>
              </a:srgbClr>
            </a:outerShdw>
          </a:effectLst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2" name="Google Shape;202;p13"/>
          <p:cNvPicPr preferRelativeResize="0"/>
          <p:nvPr/>
        </p:nvPicPr>
        <p:blipFill rotWithShape="1">
          <a:blip r:embed="rId3">
            <a:alphaModFix/>
          </a:blip>
          <a:srcRect b="-17298" l="0" r="0" t="17300"/>
          <a:stretch/>
        </p:blipFill>
        <p:spPr>
          <a:xfrm>
            <a:off x="3098937" y="1687508"/>
            <a:ext cx="763977" cy="660437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3"/>
          <p:cNvSpPr txBox="1"/>
          <p:nvPr/>
        </p:nvSpPr>
        <p:spPr>
          <a:xfrm>
            <a:off x="2972655" y="2285817"/>
            <a:ext cx="1016541" cy="38295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5CB429"/>
                </a:solidFill>
                <a:latin typeface="Montserrat"/>
                <a:ea typeface="Montserrat"/>
                <a:cs typeface="Montserrat"/>
                <a:sym typeface="Montserrat"/>
              </a:rPr>
              <a:t>#2 </a:t>
            </a:r>
            <a:endParaRPr b="1" i="0" sz="18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05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9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05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13"/>
          <p:cNvSpPr/>
          <p:nvPr/>
        </p:nvSpPr>
        <p:spPr>
          <a:xfrm>
            <a:off x="439752" y="1548825"/>
            <a:ext cx="1533862" cy="2970711"/>
          </a:xfrm>
          <a:prstGeom prst="roundRect">
            <a:avLst>
              <a:gd fmla="val 3377" name="adj"/>
            </a:avLst>
          </a:prstGeom>
          <a:solidFill>
            <a:schemeClr val="lt1"/>
          </a:solidFill>
          <a:ln>
            <a:noFill/>
          </a:ln>
          <a:effectLst>
            <a:outerShdw blurRad="457200" sx="93000" rotWithShape="0" dir="5400000" dist="190500" sy="93000">
              <a:srgbClr val="189DFE">
                <a:alpha val="45490"/>
              </a:srgbClr>
            </a:outerShdw>
          </a:effectLst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2900" y="1511259"/>
            <a:ext cx="567566" cy="660439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13"/>
          <p:cNvSpPr txBox="1"/>
          <p:nvPr/>
        </p:nvSpPr>
        <p:spPr>
          <a:xfrm>
            <a:off x="698413" y="2270364"/>
            <a:ext cx="1016541" cy="38295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5CB429"/>
                </a:solidFill>
                <a:latin typeface="Montserrat"/>
                <a:ea typeface="Montserrat"/>
                <a:cs typeface="Montserrat"/>
                <a:sym typeface="Montserrat"/>
              </a:rPr>
              <a:t>#1 </a:t>
            </a:r>
            <a:endParaRPr b="1" i="0" sz="18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05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9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05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13"/>
          <p:cNvSpPr txBox="1"/>
          <p:nvPr/>
        </p:nvSpPr>
        <p:spPr>
          <a:xfrm>
            <a:off x="667722" y="2813867"/>
            <a:ext cx="1077921" cy="93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189E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ĐƯỢC QUYỀN ĐỒNG KIẾM KHI NHẬN HÀNG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8" name="Google Shape;208;p13"/>
          <p:cNvSpPr/>
          <p:nvPr/>
        </p:nvSpPr>
        <p:spPr>
          <a:xfrm>
            <a:off x="4988236" y="1533282"/>
            <a:ext cx="1533862" cy="2986253"/>
          </a:xfrm>
          <a:prstGeom prst="roundRect">
            <a:avLst>
              <a:gd fmla="val 3377" name="adj"/>
            </a:avLst>
          </a:prstGeom>
          <a:solidFill>
            <a:schemeClr val="lt1"/>
          </a:solidFill>
          <a:ln>
            <a:noFill/>
          </a:ln>
          <a:effectLst>
            <a:outerShdw blurRad="457200" sx="93000" rotWithShape="0" dir="5400000" dist="190500" sy="93000">
              <a:srgbClr val="189DFE">
                <a:alpha val="45490"/>
              </a:srgbClr>
            </a:outerShdw>
          </a:effectLst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3"/>
          <p:cNvSpPr txBox="1"/>
          <p:nvPr/>
        </p:nvSpPr>
        <p:spPr>
          <a:xfrm>
            <a:off x="5246897" y="2285817"/>
            <a:ext cx="1016541" cy="33795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5CB429"/>
                </a:solidFill>
                <a:latin typeface="Montserrat"/>
                <a:ea typeface="Montserrat"/>
                <a:cs typeface="Montserrat"/>
                <a:sym typeface="Montserrat"/>
              </a:rPr>
              <a:t>#3 </a:t>
            </a:r>
            <a:endParaRPr b="1" i="0" sz="18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05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0" name="Google Shape;210;p13"/>
          <p:cNvSpPr/>
          <p:nvPr/>
        </p:nvSpPr>
        <p:spPr>
          <a:xfrm>
            <a:off x="7256703" y="1533370"/>
            <a:ext cx="1533824" cy="2986165"/>
          </a:xfrm>
          <a:prstGeom prst="roundRect">
            <a:avLst>
              <a:gd fmla="val 3377" name="adj"/>
            </a:avLst>
          </a:prstGeom>
          <a:solidFill>
            <a:schemeClr val="lt1"/>
          </a:solidFill>
          <a:ln>
            <a:noFill/>
          </a:ln>
          <a:effectLst>
            <a:outerShdw blurRad="457200" sx="93000" rotWithShape="0" dir="5400000" dist="190500" sy="93000">
              <a:srgbClr val="189DFE">
                <a:alpha val="45490"/>
              </a:srgbClr>
            </a:outerShdw>
          </a:effectLst>
        </p:spPr>
        <p:txBody>
          <a:bodyPr anchorCtr="0" anchor="ctr" bIns="34275" lIns="68550" spcFirstLastPara="1" rIns="68550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05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7515345" y="2314010"/>
            <a:ext cx="1016541" cy="33795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68550" spcFirstLastPara="1" rIns="68550" wrap="square" tIns="6855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5CB429"/>
                </a:solidFill>
                <a:latin typeface="Montserrat"/>
                <a:ea typeface="Montserrat"/>
                <a:cs typeface="Montserrat"/>
                <a:sym typeface="Montserrat"/>
              </a:rPr>
              <a:t>#4</a:t>
            </a:r>
            <a:endParaRPr b="1" i="0" sz="1800" u="none" cap="none" strike="noStrike">
              <a:solidFill>
                <a:srgbClr val="5CB429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2" name="Google Shape;212;p13"/>
          <p:cNvGrpSpPr/>
          <p:nvPr/>
        </p:nvGrpSpPr>
        <p:grpSpPr>
          <a:xfrm>
            <a:off x="7749170" y="1647948"/>
            <a:ext cx="548891" cy="613891"/>
            <a:chOff x="5432693" y="1483323"/>
            <a:chExt cx="587826" cy="657437"/>
          </a:xfrm>
        </p:grpSpPr>
        <p:sp>
          <p:nvSpPr>
            <p:cNvPr id="213" name="Google Shape;213;p13"/>
            <p:cNvSpPr/>
            <p:nvPr/>
          </p:nvSpPr>
          <p:spPr>
            <a:xfrm>
              <a:off x="5432693" y="1483323"/>
              <a:ext cx="587826" cy="657437"/>
            </a:xfrm>
            <a:custGeom>
              <a:rect b="b" l="l" r="r" t="t"/>
              <a:pathLst>
                <a:path extrusionOk="0" h="657437" w="587826">
                  <a:moveTo>
                    <a:pt x="587330" y="114317"/>
                  </a:moveTo>
                  <a:cubicBezTo>
                    <a:pt x="585840" y="97638"/>
                    <a:pt x="572101" y="85067"/>
                    <a:pt x="555358" y="85067"/>
                  </a:cubicBezTo>
                  <a:lnTo>
                    <a:pt x="472306" y="85067"/>
                  </a:lnTo>
                  <a:lnTo>
                    <a:pt x="472306" y="72830"/>
                  </a:lnTo>
                  <a:lnTo>
                    <a:pt x="473924" y="72830"/>
                  </a:lnTo>
                  <a:cubicBezTo>
                    <a:pt x="485788" y="72830"/>
                    <a:pt x="495432" y="63187"/>
                    <a:pt x="495432" y="51323"/>
                  </a:cubicBezTo>
                  <a:lnTo>
                    <a:pt x="495432" y="21508"/>
                  </a:lnTo>
                  <a:cubicBezTo>
                    <a:pt x="495432" y="9643"/>
                    <a:pt x="485788" y="0"/>
                    <a:pt x="473937" y="0"/>
                  </a:cubicBezTo>
                  <a:lnTo>
                    <a:pt x="229495" y="0"/>
                  </a:lnTo>
                  <a:cubicBezTo>
                    <a:pt x="224179" y="0"/>
                    <a:pt x="219865" y="4314"/>
                    <a:pt x="219865" y="9630"/>
                  </a:cubicBezTo>
                  <a:cubicBezTo>
                    <a:pt x="219865" y="14946"/>
                    <a:pt x="224179" y="19260"/>
                    <a:pt x="229495" y="19260"/>
                  </a:cubicBezTo>
                  <a:lnTo>
                    <a:pt x="473937" y="19260"/>
                  </a:lnTo>
                  <a:cubicBezTo>
                    <a:pt x="475169" y="19260"/>
                    <a:pt x="476184" y="20262"/>
                    <a:pt x="476184" y="21508"/>
                  </a:cubicBezTo>
                  <a:lnTo>
                    <a:pt x="476184" y="51323"/>
                  </a:lnTo>
                  <a:cubicBezTo>
                    <a:pt x="476184" y="52555"/>
                    <a:pt x="475182" y="53570"/>
                    <a:pt x="473937" y="53570"/>
                  </a:cubicBezTo>
                  <a:lnTo>
                    <a:pt x="113893" y="53570"/>
                  </a:lnTo>
                  <a:cubicBezTo>
                    <a:pt x="112661" y="53570"/>
                    <a:pt x="111646" y="52568"/>
                    <a:pt x="111646" y="51323"/>
                  </a:cubicBezTo>
                  <a:lnTo>
                    <a:pt x="111646" y="21508"/>
                  </a:lnTo>
                  <a:cubicBezTo>
                    <a:pt x="111646" y="20275"/>
                    <a:pt x="112648" y="19260"/>
                    <a:pt x="113893" y="19260"/>
                  </a:cubicBezTo>
                  <a:lnTo>
                    <a:pt x="184348" y="19260"/>
                  </a:lnTo>
                  <a:cubicBezTo>
                    <a:pt x="189664" y="19260"/>
                    <a:pt x="193979" y="14946"/>
                    <a:pt x="193979" y="9630"/>
                  </a:cubicBezTo>
                  <a:cubicBezTo>
                    <a:pt x="193979" y="4314"/>
                    <a:pt x="189664" y="0"/>
                    <a:pt x="184348" y="0"/>
                  </a:cubicBezTo>
                  <a:lnTo>
                    <a:pt x="113893" y="0"/>
                  </a:lnTo>
                  <a:cubicBezTo>
                    <a:pt x="102029" y="0"/>
                    <a:pt x="92386" y="9643"/>
                    <a:pt x="92386" y="21508"/>
                  </a:cubicBezTo>
                  <a:lnTo>
                    <a:pt x="92386" y="51323"/>
                  </a:lnTo>
                  <a:cubicBezTo>
                    <a:pt x="92386" y="63174"/>
                    <a:pt x="102029" y="72830"/>
                    <a:pt x="113893" y="72830"/>
                  </a:cubicBezTo>
                  <a:lnTo>
                    <a:pt x="115511" y="72830"/>
                  </a:lnTo>
                  <a:lnTo>
                    <a:pt x="115511" y="85067"/>
                  </a:lnTo>
                  <a:lnTo>
                    <a:pt x="32460" y="85067"/>
                  </a:lnTo>
                  <a:cubicBezTo>
                    <a:pt x="15716" y="85067"/>
                    <a:pt x="1977" y="97638"/>
                    <a:pt x="487" y="114317"/>
                  </a:cubicBezTo>
                  <a:cubicBezTo>
                    <a:pt x="295" y="116500"/>
                    <a:pt x="-4032" y="168401"/>
                    <a:pt x="17218" y="225887"/>
                  </a:cubicBezTo>
                  <a:cubicBezTo>
                    <a:pt x="36659" y="278481"/>
                    <a:pt x="81279" y="345636"/>
                    <a:pt x="183501" y="371997"/>
                  </a:cubicBezTo>
                  <a:cubicBezTo>
                    <a:pt x="199962" y="385005"/>
                    <a:pt x="218748" y="395174"/>
                    <a:pt x="239138" y="401761"/>
                  </a:cubicBezTo>
                  <a:lnTo>
                    <a:pt x="243979" y="409761"/>
                  </a:lnTo>
                  <a:cubicBezTo>
                    <a:pt x="253134" y="424887"/>
                    <a:pt x="257988" y="442760"/>
                    <a:pt x="257988" y="461469"/>
                  </a:cubicBezTo>
                  <a:cubicBezTo>
                    <a:pt x="257988" y="472897"/>
                    <a:pt x="256164" y="484055"/>
                    <a:pt x="252582" y="494635"/>
                  </a:cubicBezTo>
                  <a:lnTo>
                    <a:pt x="245854" y="514474"/>
                  </a:lnTo>
                  <a:lnTo>
                    <a:pt x="223460" y="514474"/>
                  </a:lnTo>
                  <a:cubicBezTo>
                    <a:pt x="200476" y="514474"/>
                    <a:pt x="181780" y="533169"/>
                    <a:pt x="181780" y="556153"/>
                  </a:cubicBezTo>
                  <a:lnTo>
                    <a:pt x="181780" y="576325"/>
                  </a:lnTo>
                  <a:lnTo>
                    <a:pt x="146739" y="576325"/>
                  </a:lnTo>
                  <a:cubicBezTo>
                    <a:pt x="136852" y="576325"/>
                    <a:pt x="128801" y="584376"/>
                    <a:pt x="128801" y="594263"/>
                  </a:cubicBezTo>
                  <a:lnTo>
                    <a:pt x="128801" y="639500"/>
                  </a:lnTo>
                  <a:cubicBezTo>
                    <a:pt x="128801" y="649387"/>
                    <a:pt x="136852" y="657438"/>
                    <a:pt x="146739" y="657438"/>
                  </a:cubicBezTo>
                  <a:lnTo>
                    <a:pt x="441130" y="657438"/>
                  </a:lnTo>
                  <a:cubicBezTo>
                    <a:pt x="451017" y="657438"/>
                    <a:pt x="459068" y="649387"/>
                    <a:pt x="459068" y="639500"/>
                  </a:cubicBezTo>
                  <a:lnTo>
                    <a:pt x="459068" y="594251"/>
                  </a:lnTo>
                  <a:cubicBezTo>
                    <a:pt x="459068" y="584364"/>
                    <a:pt x="451017" y="576313"/>
                    <a:pt x="441130" y="576313"/>
                  </a:cubicBezTo>
                  <a:lnTo>
                    <a:pt x="406088" y="576313"/>
                  </a:lnTo>
                  <a:lnTo>
                    <a:pt x="406088" y="556140"/>
                  </a:lnTo>
                  <a:cubicBezTo>
                    <a:pt x="406088" y="533156"/>
                    <a:pt x="387393" y="514461"/>
                    <a:pt x="364409" y="514461"/>
                  </a:cubicBezTo>
                  <a:lnTo>
                    <a:pt x="342015" y="514461"/>
                  </a:lnTo>
                  <a:lnTo>
                    <a:pt x="335287" y="494622"/>
                  </a:lnTo>
                  <a:cubicBezTo>
                    <a:pt x="331691" y="484042"/>
                    <a:pt x="329881" y="472884"/>
                    <a:pt x="329881" y="461456"/>
                  </a:cubicBezTo>
                  <a:cubicBezTo>
                    <a:pt x="329881" y="442760"/>
                    <a:pt x="334722" y="424874"/>
                    <a:pt x="343890" y="409748"/>
                  </a:cubicBezTo>
                  <a:lnTo>
                    <a:pt x="348731" y="401748"/>
                  </a:lnTo>
                  <a:cubicBezTo>
                    <a:pt x="369121" y="395161"/>
                    <a:pt x="387906" y="384979"/>
                    <a:pt x="404368" y="371984"/>
                  </a:cubicBezTo>
                  <a:cubicBezTo>
                    <a:pt x="506590" y="345623"/>
                    <a:pt x="551197" y="278468"/>
                    <a:pt x="570650" y="225874"/>
                  </a:cubicBezTo>
                  <a:cubicBezTo>
                    <a:pt x="591863" y="168401"/>
                    <a:pt x="587535" y="116500"/>
                    <a:pt x="587330" y="114317"/>
                  </a:cubicBezTo>
                  <a:lnTo>
                    <a:pt x="587330" y="114317"/>
                  </a:lnTo>
                  <a:close/>
                  <a:moveTo>
                    <a:pt x="119081" y="267528"/>
                  </a:moveTo>
                  <a:cubicBezTo>
                    <a:pt x="101130" y="250720"/>
                    <a:pt x="87365" y="229868"/>
                    <a:pt x="77966" y="205009"/>
                  </a:cubicBezTo>
                  <a:cubicBezTo>
                    <a:pt x="71430" y="187739"/>
                    <a:pt x="67155" y="168992"/>
                    <a:pt x="65241" y="149269"/>
                  </a:cubicBezTo>
                  <a:lnTo>
                    <a:pt x="115511" y="149269"/>
                  </a:lnTo>
                  <a:lnTo>
                    <a:pt x="115511" y="231973"/>
                  </a:lnTo>
                  <a:cubicBezTo>
                    <a:pt x="115511" y="244146"/>
                    <a:pt x="116744" y="256036"/>
                    <a:pt x="119081" y="267528"/>
                  </a:cubicBezTo>
                  <a:close/>
                  <a:moveTo>
                    <a:pt x="35285" y="219197"/>
                  </a:moveTo>
                  <a:cubicBezTo>
                    <a:pt x="15523" y="165730"/>
                    <a:pt x="19491" y="118028"/>
                    <a:pt x="19671" y="116025"/>
                  </a:cubicBezTo>
                  <a:cubicBezTo>
                    <a:pt x="20262" y="109361"/>
                    <a:pt x="25757" y="104328"/>
                    <a:pt x="32460" y="104328"/>
                  </a:cubicBezTo>
                  <a:lnTo>
                    <a:pt x="115511" y="104328"/>
                  </a:lnTo>
                  <a:lnTo>
                    <a:pt x="115511" y="130008"/>
                  </a:lnTo>
                  <a:lnTo>
                    <a:pt x="64445" y="130008"/>
                  </a:lnTo>
                  <a:cubicBezTo>
                    <a:pt x="59245" y="130008"/>
                    <a:pt x="54250" y="132217"/>
                    <a:pt x="50745" y="136056"/>
                  </a:cubicBezTo>
                  <a:cubicBezTo>
                    <a:pt x="47239" y="139908"/>
                    <a:pt x="45506" y="145083"/>
                    <a:pt x="45994" y="150270"/>
                  </a:cubicBezTo>
                  <a:cubicBezTo>
                    <a:pt x="48022" y="171996"/>
                    <a:pt x="52722" y="192708"/>
                    <a:pt x="59951" y="211827"/>
                  </a:cubicBezTo>
                  <a:cubicBezTo>
                    <a:pt x="74242" y="249578"/>
                    <a:pt x="97368" y="279046"/>
                    <a:pt x="129019" y="300027"/>
                  </a:cubicBezTo>
                  <a:cubicBezTo>
                    <a:pt x="135247" y="315063"/>
                    <a:pt x="143478" y="329059"/>
                    <a:pt x="153365" y="341707"/>
                  </a:cubicBezTo>
                  <a:cubicBezTo>
                    <a:pt x="83590" y="312791"/>
                    <a:pt x="50732" y="260980"/>
                    <a:pt x="35285" y="219197"/>
                  </a:cubicBezTo>
                  <a:lnTo>
                    <a:pt x="35285" y="219197"/>
                  </a:lnTo>
                  <a:close/>
                  <a:moveTo>
                    <a:pt x="439781" y="595573"/>
                  </a:moveTo>
                  <a:lnTo>
                    <a:pt x="439781" y="638165"/>
                  </a:lnTo>
                  <a:lnTo>
                    <a:pt x="148036" y="638165"/>
                  </a:lnTo>
                  <a:lnTo>
                    <a:pt x="148036" y="595573"/>
                  </a:lnTo>
                  <a:lnTo>
                    <a:pt x="439781" y="595573"/>
                  </a:lnTo>
                  <a:close/>
                  <a:moveTo>
                    <a:pt x="364383" y="533721"/>
                  </a:moveTo>
                  <a:cubicBezTo>
                    <a:pt x="376748" y="533721"/>
                    <a:pt x="386802" y="543775"/>
                    <a:pt x="386802" y="556140"/>
                  </a:cubicBezTo>
                  <a:lnTo>
                    <a:pt x="386802" y="576313"/>
                  </a:lnTo>
                  <a:lnTo>
                    <a:pt x="201028" y="576313"/>
                  </a:lnTo>
                  <a:lnTo>
                    <a:pt x="201028" y="556140"/>
                  </a:lnTo>
                  <a:cubicBezTo>
                    <a:pt x="201028" y="543775"/>
                    <a:pt x="211082" y="533721"/>
                    <a:pt x="223447" y="533721"/>
                  </a:cubicBezTo>
                  <a:lnTo>
                    <a:pt x="364383" y="533721"/>
                  </a:lnTo>
                  <a:close/>
                  <a:moveTo>
                    <a:pt x="317015" y="500811"/>
                  </a:moveTo>
                  <a:lnTo>
                    <a:pt x="321650" y="514461"/>
                  </a:lnTo>
                  <a:lnTo>
                    <a:pt x="266180" y="514461"/>
                  </a:lnTo>
                  <a:lnTo>
                    <a:pt x="270815" y="500811"/>
                  </a:lnTo>
                  <a:cubicBezTo>
                    <a:pt x="275078" y="488228"/>
                    <a:pt x="277248" y="474990"/>
                    <a:pt x="277248" y="461456"/>
                  </a:cubicBezTo>
                  <a:cubicBezTo>
                    <a:pt x="277248" y="442516"/>
                    <a:pt x="273011" y="424232"/>
                    <a:pt x="264960" y="408002"/>
                  </a:cubicBezTo>
                  <a:cubicBezTo>
                    <a:pt x="274385" y="409542"/>
                    <a:pt x="284054" y="410364"/>
                    <a:pt x="293915" y="410364"/>
                  </a:cubicBezTo>
                  <a:cubicBezTo>
                    <a:pt x="303777" y="410364"/>
                    <a:pt x="313445" y="409542"/>
                    <a:pt x="322870" y="408002"/>
                  </a:cubicBezTo>
                  <a:cubicBezTo>
                    <a:pt x="314819" y="424219"/>
                    <a:pt x="310582" y="442516"/>
                    <a:pt x="310582" y="461456"/>
                  </a:cubicBezTo>
                  <a:cubicBezTo>
                    <a:pt x="310582" y="474990"/>
                    <a:pt x="312752" y="488228"/>
                    <a:pt x="317015" y="500811"/>
                  </a:cubicBezTo>
                  <a:lnTo>
                    <a:pt x="317015" y="500811"/>
                  </a:lnTo>
                  <a:close/>
                  <a:moveTo>
                    <a:pt x="293915" y="391104"/>
                  </a:moveTo>
                  <a:cubicBezTo>
                    <a:pt x="206164" y="391104"/>
                    <a:pt x="134772" y="319711"/>
                    <a:pt x="134772" y="231961"/>
                  </a:cubicBezTo>
                  <a:lnTo>
                    <a:pt x="134772" y="72830"/>
                  </a:lnTo>
                  <a:lnTo>
                    <a:pt x="453058" y="72830"/>
                  </a:lnTo>
                  <a:lnTo>
                    <a:pt x="453058" y="231973"/>
                  </a:lnTo>
                  <a:cubicBezTo>
                    <a:pt x="453058" y="319724"/>
                    <a:pt x="381666" y="391104"/>
                    <a:pt x="293915" y="391104"/>
                  </a:cubicBezTo>
                  <a:close/>
                  <a:moveTo>
                    <a:pt x="552533" y="219197"/>
                  </a:moveTo>
                  <a:cubicBezTo>
                    <a:pt x="537086" y="260980"/>
                    <a:pt x="504227" y="312791"/>
                    <a:pt x="434453" y="341707"/>
                  </a:cubicBezTo>
                  <a:cubicBezTo>
                    <a:pt x="444366" y="329046"/>
                    <a:pt x="452609" y="315012"/>
                    <a:pt x="458837" y="299950"/>
                  </a:cubicBezTo>
                  <a:cubicBezTo>
                    <a:pt x="486020" y="281897"/>
                    <a:pt x="506949" y="257590"/>
                    <a:pt x="521369" y="227158"/>
                  </a:cubicBezTo>
                  <a:cubicBezTo>
                    <a:pt x="523642" y="222356"/>
                    <a:pt x="521587" y="216604"/>
                    <a:pt x="516785" y="214331"/>
                  </a:cubicBezTo>
                  <a:cubicBezTo>
                    <a:pt x="511983" y="212058"/>
                    <a:pt x="506243" y="214100"/>
                    <a:pt x="503958" y="218915"/>
                  </a:cubicBezTo>
                  <a:cubicBezTo>
                    <a:pt x="495034" y="237764"/>
                    <a:pt x="483259" y="253995"/>
                    <a:pt x="468736" y="267580"/>
                  </a:cubicBezTo>
                  <a:cubicBezTo>
                    <a:pt x="471073" y="256075"/>
                    <a:pt x="472306" y="244159"/>
                    <a:pt x="472306" y="231973"/>
                  </a:cubicBezTo>
                  <a:lnTo>
                    <a:pt x="472306" y="149269"/>
                  </a:lnTo>
                  <a:lnTo>
                    <a:pt x="522576" y="149269"/>
                  </a:lnTo>
                  <a:cubicBezTo>
                    <a:pt x="521613" y="159182"/>
                    <a:pt x="520021" y="169004"/>
                    <a:pt x="517838" y="178493"/>
                  </a:cubicBezTo>
                  <a:cubicBezTo>
                    <a:pt x="516644" y="183681"/>
                    <a:pt x="519880" y="188843"/>
                    <a:pt x="525067" y="190037"/>
                  </a:cubicBezTo>
                  <a:cubicBezTo>
                    <a:pt x="530242" y="191231"/>
                    <a:pt x="535416" y="187995"/>
                    <a:pt x="536611" y="182808"/>
                  </a:cubicBezTo>
                  <a:cubicBezTo>
                    <a:pt x="539037" y="172240"/>
                    <a:pt x="540797" y="161300"/>
                    <a:pt x="541824" y="150270"/>
                  </a:cubicBezTo>
                  <a:cubicBezTo>
                    <a:pt x="542312" y="145083"/>
                    <a:pt x="540578" y="139895"/>
                    <a:pt x="537073" y="136056"/>
                  </a:cubicBezTo>
                  <a:cubicBezTo>
                    <a:pt x="533567" y="132217"/>
                    <a:pt x="528573" y="130008"/>
                    <a:pt x="523372" y="130008"/>
                  </a:cubicBezTo>
                  <a:lnTo>
                    <a:pt x="472306" y="130008"/>
                  </a:lnTo>
                  <a:lnTo>
                    <a:pt x="472306" y="104328"/>
                  </a:lnTo>
                  <a:lnTo>
                    <a:pt x="555358" y="104328"/>
                  </a:lnTo>
                  <a:cubicBezTo>
                    <a:pt x="562047" y="104328"/>
                    <a:pt x="567556" y="109361"/>
                    <a:pt x="568146" y="116025"/>
                  </a:cubicBezTo>
                  <a:cubicBezTo>
                    <a:pt x="568326" y="118028"/>
                    <a:pt x="572307" y="165743"/>
                    <a:pt x="552533" y="219197"/>
                  </a:cubicBezTo>
                  <a:lnTo>
                    <a:pt x="552533" y="219197"/>
                  </a:lnTo>
                  <a:close/>
                </a:path>
              </a:pathLst>
            </a:custGeom>
            <a:solidFill>
              <a:srgbClr val="444444"/>
            </a:solidFill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5643597" y="1626518"/>
              <a:ext cx="165997" cy="160084"/>
            </a:xfrm>
            <a:custGeom>
              <a:rect b="b" l="l" r="r" t="t"/>
              <a:pathLst>
                <a:path extrusionOk="0" h="160084" w="165997">
                  <a:moveTo>
                    <a:pt x="146326" y="43837"/>
                  </a:moveTo>
                  <a:lnTo>
                    <a:pt x="118707" y="39831"/>
                  </a:lnTo>
                  <a:cubicBezTo>
                    <a:pt x="117500" y="39651"/>
                    <a:pt x="116460" y="38906"/>
                    <a:pt x="115933" y="37815"/>
                  </a:cubicBezTo>
                  <a:lnTo>
                    <a:pt x="103581" y="12789"/>
                  </a:lnTo>
                  <a:cubicBezTo>
                    <a:pt x="99690" y="4892"/>
                    <a:pt x="91806" y="0"/>
                    <a:pt x="82998" y="0"/>
                  </a:cubicBezTo>
                  <a:cubicBezTo>
                    <a:pt x="74202" y="0"/>
                    <a:pt x="66305" y="4905"/>
                    <a:pt x="62415" y="12789"/>
                  </a:cubicBezTo>
                  <a:lnTo>
                    <a:pt x="50062" y="37815"/>
                  </a:lnTo>
                  <a:cubicBezTo>
                    <a:pt x="49523" y="38906"/>
                    <a:pt x="48483" y="39664"/>
                    <a:pt x="47289" y="39831"/>
                  </a:cubicBezTo>
                  <a:lnTo>
                    <a:pt x="19669" y="43837"/>
                  </a:lnTo>
                  <a:cubicBezTo>
                    <a:pt x="10964" y="45095"/>
                    <a:pt x="3863" y="51092"/>
                    <a:pt x="1141" y="59451"/>
                  </a:cubicBezTo>
                  <a:cubicBezTo>
                    <a:pt x="-1582" y="67823"/>
                    <a:pt x="653" y="76837"/>
                    <a:pt x="6944" y="82974"/>
                  </a:cubicBezTo>
                  <a:lnTo>
                    <a:pt x="26924" y="102453"/>
                  </a:lnTo>
                  <a:cubicBezTo>
                    <a:pt x="27797" y="103300"/>
                    <a:pt x="28195" y="104520"/>
                    <a:pt x="27990" y="105727"/>
                  </a:cubicBezTo>
                  <a:lnTo>
                    <a:pt x="23277" y="133231"/>
                  </a:lnTo>
                  <a:cubicBezTo>
                    <a:pt x="21788" y="141899"/>
                    <a:pt x="25293" y="150502"/>
                    <a:pt x="32407" y="155676"/>
                  </a:cubicBezTo>
                  <a:cubicBezTo>
                    <a:pt x="39520" y="160851"/>
                    <a:pt x="48791" y="161519"/>
                    <a:pt x="56585" y="157422"/>
                  </a:cubicBezTo>
                  <a:lnTo>
                    <a:pt x="81277" y="144441"/>
                  </a:lnTo>
                  <a:cubicBezTo>
                    <a:pt x="82356" y="143876"/>
                    <a:pt x="83640" y="143876"/>
                    <a:pt x="84718" y="144441"/>
                  </a:cubicBezTo>
                  <a:lnTo>
                    <a:pt x="109423" y="157422"/>
                  </a:lnTo>
                  <a:cubicBezTo>
                    <a:pt x="112813" y="159207"/>
                    <a:pt x="116473" y="160080"/>
                    <a:pt x="120119" y="160080"/>
                  </a:cubicBezTo>
                  <a:cubicBezTo>
                    <a:pt x="124857" y="160080"/>
                    <a:pt x="129570" y="158591"/>
                    <a:pt x="133589" y="155676"/>
                  </a:cubicBezTo>
                  <a:cubicBezTo>
                    <a:pt x="140702" y="150502"/>
                    <a:pt x="144208" y="141899"/>
                    <a:pt x="142718" y="133231"/>
                  </a:cubicBezTo>
                  <a:lnTo>
                    <a:pt x="138006" y="105727"/>
                  </a:lnTo>
                  <a:cubicBezTo>
                    <a:pt x="137801" y="104533"/>
                    <a:pt x="138199" y="103313"/>
                    <a:pt x="139072" y="102466"/>
                  </a:cubicBezTo>
                  <a:lnTo>
                    <a:pt x="159051" y="82987"/>
                  </a:lnTo>
                  <a:cubicBezTo>
                    <a:pt x="165356" y="76849"/>
                    <a:pt x="167577" y="67823"/>
                    <a:pt x="164855" y="59464"/>
                  </a:cubicBezTo>
                  <a:cubicBezTo>
                    <a:pt x="162146" y="51079"/>
                    <a:pt x="155045" y="45095"/>
                    <a:pt x="146326" y="43837"/>
                  </a:cubicBezTo>
                  <a:lnTo>
                    <a:pt x="146326" y="43837"/>
                  </a:lnTo>
                  <a:close/>
                  <a:moveTo>
                    <a:pt x="145607" y="69184"/>
                  </a:moveTo>
                  <a:lnTo>
                    <a:pt x="125628" y="88663"/>
                  </a:lnTo>
                  <a:cubicBezTo>
                    <a:pt x="120222" y="93940"/>
                    <a:pt x="117757" y="101529"/>
                    <a:pt x="119028" y="108976"/>
                  </a:cubicBezTo>
                  <a:lnTo>
                    <a:pt x="123740" y="136480"/>
                  </a:lnTo>
                  <a:cubicBezTo>
                    <a:pt x="124074" y="138444"/>
                    <a:pt x="122970" y="139587"/>
                    <a:pt x="122277" y="140088"/>
                  </a:cubicBezTo>
                  <a:cubicBezTo>
                    <a:pt x="121583" y="140589"/>
                    <a:pt x="120158" y="141295"/>
                    <a:pt x="118386" y="140371"/>
                  </a:cubicBezTo>
                  <a:lnTo>
                    <a:pt x="93681" y="127389"/>
                  </a:lnTo>
                  <a:cubicBezTo>
                    <a:pt x="90343" y="125630"/>
                    <a:pt x="86670" y="124757"/>
                    <a:pt x="82998" y="124757"/>
                  </a:cubicBezTo>
                  <a:cubicBezTo>
                    <a:pt x="79326" y="124757"/>
                    <a:pt x="75666" y="125630"/>
                    <a:pt x="72315" y="127389"/>
                  </a:cubicBezTo>
                  <a:lnTo>
                    <a:pt x="47623" y="140371"/>
                  </a:lnTo>
                  <a:cubicBezTo>
                    <a:pt x="45851" y="141295"/>
                    <a:pt x="44425" y="140589"/>
                    <a:pt x="43732" y="140088"/>
                  </a:cubicBezTo>
                  <a:cubicBezTo>
                    <a:pt x="43039" y="139587"/>
                    <a:pt x="41922" y="138444"/>
                    <a:pt x="42268" y="136480"/>
                  </a:cubicBezTo>
                  <a:lnTo>
                    <a:pt x="46981" y="108976"/>
                  </a:lnTo>
                  <a:cubicBezTo>
                    <a:pt x="48252" y="101529"/>
                    <a:pt x="45787" y="93940"/>
                    <a:pt x="40381" y="88663"/>
                  </a:cubicBezTo>
                  <a:lnTo>
                    <a:pt x="20401" y="69184"/>
                  </a:lnTo>
                  <a:cubicBezTo>
                    <a:pt x="18976" y="67784"/>
                    <a:pt x="19207" y="66218"/>
                    <a:pt x="19464" y="65396"/>
                  </a:cubicBezTo>
                  <a:cubicBezTo>
                    <a:pt x="19733" y="64587"/>
                    <a:pt x="20465" y="63174"/>
                    <a:pt x="22443" y="62879"/>
                  </a:cubicBezTo>
                  <a:lnTo>
                    <a:pt x="50062" y="58873"/>
                  </a:lnTo>
                  <a:cubicBezTo>
                    <a:pt x="57535" y="57782"/>
                    <a:pt x="63994" y="53095"/>
                    <a:pt x="67345" y="46315"/>
                  </a:cubicBezTo>
                  <a:lnTo>
                    <a:pt x="79698" y="21289"/>
                  </a:lnTo>
                  <a:cubicBezTo>
                    <a:pt x="80584" y="19504"/>
                    <a:pt x="82150" y="19235"/>
                    <a:pt x="83011" y="19235"/>
                  </a:cubicBezTo>
                  <a:cubicBezTo>
                    <a:pt x="83871" y="19235"/>
                    <a:pt x="85438" y="19504"/>
                    <a:pt x="86324" y="21289"/>
                  </a:cubicBezTo>
                  <a:lnTo>
                    <a:pt x="98676" y="46315"/>
                  </a:lnTo>
                  <a:cubicBezTo>
                    <a:pt x="102014" y="53095"/>
                    <a:pt x="108473" y="57782"/>
                    <a:pt x="115959" y="58873"/>
                  </a:cubicBezTo>
                  <a:lnTo>
                    <a:pt x="143579" y="62879"/>
                  </a:lnTo>
                  <a:cubicBezTo>
                    <a:pt x="145556" y="63162"/>
                    <a:pt x="146288" y="64574"/>
                    <a:pt x="146558" y="65396"/>
                  </a:cubicBezTo>
                  <a:cubicBezTo>
                    <a:pt x="146814" y="66218"/>
                    <a:pt x="147033" y="67797"/>
                    <a:pt x="145607" y="69184"/>
                  </a:cubicBezTo>
                  <a:close/>
                </a:path>
              </a:pathLst>
            </a:custGeom>
            <a:solidFill>
              <a:srgbClr val="444444"/>
            </a:solidFill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" name="Google Shape;215;p13"/>
          <p:cNvSpPr txBox="1"/>
          <p:nvPr/>
        </p:nvSpPr>
        <p:spPr>
          <a:xfrm>
            <a:off x="2941964" y="2813822"/>
            <a:ext cx="1077921" cy="93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189E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ĐỔI TRẢ THEO NHU CẦU KHÁCH HÀNG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6" name="Google Shape;216;p13"/>
          <p:cNvSpPr txBox="1"/>
          <p:nvPr/>
        </p:nvSpPr>
        <p:spPr>
          <a:xfrm>
            <a:off x="2859821" y="3825936"/>
            <a:ext cx="1242206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Đổi trả hàng hóa theo nhu cầu trong vòng 7 ngày hoặc 30 ngày tùy loại hàng hóa.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Tiki hỗ trợ thu hồi tận nơi.</a:t>
            </a:r>
            <a:endParaRPr/>
          </a:p>
          <a:p>
            <a:pPr indent="-101600" lvl="0" marL="1714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7" name="Google Shape;217;p13"/>
          <p:cNvSpPr txBox="1"/>
          <p:nvPr/>
        </p:nvSpPr>
        <p:spPr>
          <a:xfrm>
            <a:off x="585579" y="3825936"/>
            <a:ext cx="1242206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Đồng kiểm ngay lúc nhậ nhàng để đảm bảo hàng hóa đúng và chất lượng trước khi trả tiền</a:t>
            </a:r>
            <a:endParaRPr/>
          </a:p>
          <a:p>
            <a:pPr indent="-101600" lvl="0" marL="1714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8" name="Google Shape;218;p13"/>
          <p:cNvSpPr txBox="1"/>
          <p:nvPr/>
        </p:nvSpPr>
        <p:spPr>
          <a:xfrm>
            <a:off x="5243413" y="2813822"/>
            <a:ext cx="1077921" cy="93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189E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RẺ HƠN HOÀN TIỀN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9" name="Google Shape;219;p13"/>
          <p:cNvSpPr txBox="1"/>
          <p:nvPr/>
        </p:nvSpPr>
        <p:spPr>
          <a:xfrm>
            <a:off x="5161270" y="3825936"/>
            <a:ext cx="1242206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Tiki sẽ bồi hoàn gấp đôi mức chênh lệch nếu Khách hàng chứng minh có nơi bán khác rẻ hơn</a:t>
            </a:r>
            <a:endParaRPr/>
          </a:p>
          <a:p>
            <a:pPr indent="-101600" lvl="0" marL="1714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0" name="Google Shape;220;p13"/>
          <p:cNvSpPr txBox="1"/>
          <p:nvPr/>
        </p:nvSpPr>
        <p:spPr>
          <a:xfrm>
            <a:off x="7453965" y="2813822"/>
            <a:ext cx="1077921" cy="9340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rgbClr val="189E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CAM KẾT HÀNG CHÍNH HÃNG, HÀNG CHẤT LƯỢNG</a:t>
            </a:r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1" name="Google Shape;221;p13"/>
          <p:cNvSpPr txBox="1"/>
          <p:nvPr/>
        </p:nvSpPr>
        <p:spPr>
          <a:xfrm>
            <a:off x="7371822" y="3825936"/>
            <a:ext cx="1242206" cy="6155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Tiki sẽ bồi hoàn 111% giá trị sản phẩm nếu Khách hàng chứng mình sản phẩm bán trên Tiki là hàng giả,nhái</a:t>
            </a:r>
            <a:endParaRPr/>
          </a:p>
          <a:p>
            <a:pPr indent="-101600" lvl="0" marL="17145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Money bag line icon. Dollar USD currency symbol - Stock Illustration  [49475064] - PIXTA" id="222" name="Google Shape;222;p13"/>
          <p:cNvPicPr preferRelativeResize="0"/>
          <p:nvPr/>
        </p:nvPicPr>
        <p:blipFill rotWithShape="1">
          <a:blip r:embed="rId5">
            <a:alphaModFix/>
          </a:blip>
          <a:srcRect b="14594" l="0" r="0" t="0"/>
          <a:stretch/>
        </p:blipFill>
        <p:spPr>
          <a:xfrm>
            <a:off x="5350800" y="1474959"/>
            <a:ext cx="853294" cy="75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14"/>
          <p:cNvPicPr preferRelativeResize="0"/>
          <p:nvPr/>
        </p:nvPicPr>
        <p:blipFill rotWithShape="1">
          <a:blip r:embed="rId3">
            <a:alphaModFix amt="68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4"/>
          <p:cNvSpPr/>
          <p:nvPr/>
        </p:nvSpPr>
        <p:spPr>
          <a:xfrm>
            <a:off x="1376575" y="846944"/>
            <a:ext cx="6384600" cy="3400831"/>
          </a:xfrm>
          <a:prstGeom prst="roundRect">
            <a:avLst>
              <a:gd fmla="val 3561" name="adj"/>
            </a:avLst>
          </a:prstGeom>
          <a:solidFill>
            <a:schemeClr val="lt1"/>
          </a:solidFill>
          <a:ln>
            <a:noFill/>
          </a:ln>
          <a:effectLst>
            <a:outerShdw blurRad="457200" sx="99000" rotWithShape="0" dir="5400000" dist="190500" sy="99000">
              <a:srgbClr val="189DFE">
                <a:alpha val="3803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9" name="Google Shape;229;p14"/>
          <p:cNvPicPr preferRelativeResize="0"/>
          <p:nvPr/>
        </p:nvPicPr>
        <p:blipFill rotWithShape="1">
          <a:blip r:embed="rId4">
            <a:alphaModFix/>
          </a:blip>
          <a:srcRect b="16330" l="-2270" r="2269" t="-16330"/>
          <a:stretch/>
        </p:blipFill>
        <p:spPr>
          <a:xfrm>
            <a:off x="-123791" y="2421109"/>
            <a:ext cx="1947925" cy="19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0350" y="1245681"/>
            <a:ext cx="1505025" cy="147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972984" y="1154531"/>
            <a:ext cx="1191777" cy="82264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2" name="Google Shape;232;p14"/>
          <p:cNvGrpSpPr/>
          <p:nvPr/>
        </p:nvGrpSpPr>
        <p:grpSpPr>
          <a:xfrm>
            <a:off x="1956783" y="2350184"/>
            <a:ext cx="5224181" cy="1341121"/>
            <a:chOff x="1181100" y="1283776"/>
            <a:chExt cx="6781800" cy="1807350"/>
          </a:xfrm>
        </p:grpSpPr>
        <p:sp>
          <p:nvSpPr>
            <p:cNvPr id="233" name="Google Shape;233;p14"/>
            <p:cNvSpPr/>
            <p:nvPr/>
          </p:nvSpPr>
          <p:spPr>
            <a:xfrm>
              <a:off x="1275400" y="1421183"/>
              <a:ext cx="6593200" cy="1669943"/>
            </a:xfrm>
            <a:prstGeom prst="roundRect">
              <a:avLst>
                <a:gd fmla="val 1569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0" sx="93000" rotWithShape="0" dir="5400000" dist="76200" sy="93000">
                <a:srgbClr val="189DFE">
                  <a:alpha val="45882"/>
                </a:srgbClr>
              </a:outerShdw>
            </a:effectLst>
          </p:spPr>
          <p:txBody>
            <a:bodyPr anchorCtr="0" anchor="ctr" bIns="45700" lIns="274300" spcFirstLastPara="1" rIns="274300" wrap="square" tIns="457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“ We strive to make the most positive impacts to millions of consumers and the commerce in Vietnam”</a:t>
              </a:r>
              <a:endParaRPr b="0" i="0" sz="14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4"/>
            <p:cNvSpPr/>
            <p:nvPr/>
          </p:nvSpPr>
          <p:spPr>
            <a:xfrm>
              <a:off x="1181100" y="1283776"/>
              <a:ext cx="6781800" cy="1758442"/>
            </a:xfrm>
            <a:prstGeom prst="roundRect">
              <a:avLst>
                <a:gd fmla="val 15697" name="adj"/>
              </a:avLst>
            </a:prstGeom>
            <a:solidFill>
              <a:schemeClr val="lt1"/>
            </a:solidFill>
            <a:ln>
              <a:noFill/>
            </a:ln>
            <a:effectLst>
              <a:outerShdw blurRad="508000" sx="93000" rotWithShape="0" dir="5400000" dist="76200" sy="93000">
                <a:srgbClr val="189DFE">
                  <a:alpha val="45882"/>
                </a:srgbClr>
              </a:outerShdw>
            </a:effectLst>
          </p:spPr>
          <p:txBody>
            <a:bodyPr anchorCtr="0" anchor="ctr" bIns="45700" lIns="274300" spcFirstLastPara="1" rIns="274300" wrap="square" tIns="457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200" u="none" cap="none" strike="noStrike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rPr>
                <a:t>“Sứ mệnh của Tiki là giúp cho cuộc sống đơn giản hơn và thương mại dễ dàng hơn bằng việc xây dựng công nghệ và cơ sở hạ tầng”</a:t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"/>
          <p:cNvPicPr preferRelativeResize="0"/>
          <p:nvPr/>
        </p:nvPicPr>
        <p:blipFill rotWithShape="1">
          <a:blip r:embed="rId3">
            <a:alphaModFix amt="49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"/>
          <p:cNvSpPr/>
          <p:nvPr/>
        </p:nvSpPr>
        <p:spPr>
          <a:xfrm>
            <a:off x="3847795" y="1238284"/>
            <a:ext cx="5296205" cy="10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189DFE"/>
                </a:solidFill>
                <a:latin typeface="Montserrat"/>
                <a:ea typeface="Montserrat"/>
                <a:cs typeface="Montserrat"/>
                <a:sym typeface="Montserrat"/>
              </a:rPr>
              <a:t>Kênh Bán Hàng Hiệu Quả Cho Doanh Nghiệp</a:t>
            </a:r>
            <a:endParaRPr b="0" i="0" sz="2600" u="none" cap="none" strike="noStrike">
              <a:solidFill>
                <a:srgbClr val="189D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0" name="Google Shape;7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34472" y="370329"/>
            <a:ext cx="922850" cy="62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"/>
          <p:cNvSpPr/>
          <p:nvPr/>
        </p:nvSpPr>
        <p:spPr>
          <a:xfrm>
            <a:off x="2986800" y="412725"/>
            <a:ext cx="3170400" cy="477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400" u="none" cap="none" strike="noStrike">
                <a:solidFill>
                  <a:srgbClr val="FEA502"/>
                </a:solidFill>
                <a:latin typeface="Montserrat"/>
                <a:ea typeface="Montserrat"/>
                <a:cs typeface="Montserrat"/>
                <a:sym typeface="Montserrat"/>
              </a:rPr>
              <a:t>NỘI DUNG</a:t>
            </a:r>
            <a:endParaRPr b="1" i="0" sz="2400" u="none" cap="none" strike="noStrike">
              <a:solidFill>
                <a:srgbClr val="FEA50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2"/>
          <p:cNvSpPr/>
          <p:nvPr/>
        </p:nvSpPr>
        <p:spPr>
          <a:xfrm>
            <a:off x="1376575" y="1245675"/>
            <a:ext cx="6384600" cy="3002100"/>
          </a:xfrm>
          <a:prstGeom prst="roundRect">
            <a:avLst>
              <a:gd fmla="val 3561" name="adj"/>
            </a:avLst>
          </a:prstGeom>
          <a:solidFill>
            <a:schemeClr val="lt1"/>
          </a:solidFill>
          <a:ln>
            <a:noFill/>
          </a:ln>
          <a:effectLst>
            <a:outerShdw blurRad="457200" sx="99000" rotWithShape="0" dir="5400000" dist="190500" sy="99000">
              <a:srgbClr val="189DFE">
                <a:alpha val="3803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"/>
          <p:cNvSpPr txBox="1"/>
          <p:nvPr/>
        </p:nvSpPr>
        <p:spPr>
          <a:xfrm>
            <a:off x="1503000" y="1768225"/>
            <a:ext cx="6384600" cy="19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EA502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Tiềm năng thị trường TMĐT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EA502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Bốn bước bán hàng hiệu quả với chi phí 0đ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FEA502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Tất cả vì quyền lợi Khách hàng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9" name="Google Shape;79;p2"/>
          <p:cNvPicPr preferRelativeResize="0"/>
          <p:nvPr/>
        </p:nvPicPr>
        <p:blipFill rotWithShape="1">
          <a:blip r:embed="rId4">
            <a:alphaModFix/>
          </a:blip>
          <a:srcRect b="16330" l="-2270" r="2269" t="-16330"/>
          <a:stretch/>
        </p:blipFill>
        <p:spPr>
          <a:xfrm>
            <a:off x="-123791" y="2421109"/>
            <a:ext cx="1947925" cy="19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0350" y="1245681"/>
            <a:ext cx="1505025" cy="147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3"/>
          <p:cNvPicPr preferRelativeResize="0"/>
          <p:nvPr/>
        </p:nvPicPr>
        <p:blipFill rotWithShape="1">
          <a:blip r:embed="rId3">
            <a:alphaModFix amt="68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3"/>
          <p:cNvSpPr/>
          <p:nvPr/>
        </p:nvSpPr>
        <p:spPr>
          <a:xfrm>
            <a:off x="2986800" y="412725"/>
            <a:ext cx="3170400" cy="477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400" u="none" cap="none" strike="noStrike">
                <a:solidFill>
                  <a:srgbClr val="FEA502"/>
                </a:solidFill>
                <a:latin typeface="Montserrat"/>
                <a:ea typeface="Montserrat"/>
                <a:cs typeface="Montserrat"/>
                <a:sym typeface="Montserrat"/>
              </a:rPr>
              <a:t>Nội dung</a:t>
            </a:r>
            <a:endParaRPr b="1" i="0" sz="2400" u="none" cap="none" strike="noStrike">
              <a:solidFill>
                <a:srgbClr val="FEA50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3"/>
          <p:cNvSpPr/>
          <p:nvPr/>
        </p:nvSpPr>
        <p:spPr>
          <a:xfrm>
            <a:off x="1376575" y="1245675"/>
            <a:ext cx="6384600" cy="3002100"/>
          </a:xfrm>
          <a:prstGeom prst="roundRect">
            <a:avLst>
              <a:gd fmla="val 3561" name="adj"/>
            </a:avLst>
          </a:prstGeom>
          <a:solidFill>
            <a:schemeClr val="lt1"/>
          </a:solidFill>
          <a:ln>
            <a:noFill/>
          </a:ln>
          <a:effectLst>
            <a:outerShdw blurRad="457200" sx="99000" rotWithShape="0" dir="5400000" dist="190500" sy="99000">
              <a:srgbClr val="189DFE">
                <a:alpha val="3803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3"/>
          <p:cNvSpPr txBox="1"/>
          <p:nvPr/>
        </p:nvSpPr>
        <p:spPr>
          <a:xfrm>
            <a:off x="1503000" y="1768225"/>
            <a:ext cx="6384600" cy="27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107ADA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Tiềm năng thị trường TMĐT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Bốn bước bán hàng hiệu quả với chi phí 0đ</a:t>
            </a:r>
            <a:endParaRPr b="1" i="1" sz="1800" u="none" cap="none" strike="noStrike">
              <a:solidFill>
                <a:srgbClr val="CCCCC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Tất cả vì quyền lợi Khách hàng</a:t>
            </a:r>
            <a:endParaRPr b="1" i="1" sz="1800" u="none" cap="none" strike="noStrike">
              <a:solidFill>
                <a:srgbClr val="CCCC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89" name="Google Shape;89;p3"/>
          <p:cNvPicPr preferRelativeResize="0"/>
          <p:nvPr/>
        </p:nvPicPr>
        <p:blipFill rotWithShape="1">
          <a:blip r:embed="rId4">
            <a:alphaModFix/>
          </a:blip>
          <a:srcRect b="16330" l="-2270" r="2269" t="-16330"/>
          <a:stretch/>
        </p:blipFill>
        <p:spPr>
          <a:xfrm>
            <a:off x="-123791" y="2421109"/>
            <a:ext cx="1947925" cy="19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0350" y="1245681"/>
            <a:ext cx="1505025" cy="147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"/>
          <p:cNvSpPr/>
          <p:nvPr/>
        </p:nvSpPr>
        <p:spPr>
          <a:xfrm>
            <a:off x="818125" y="260575"/>
            <a:ext cx="7019700" cy="5346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Quy mô nền kinh tế số</a:t>
            </a:r>
            <a:endParaRPr b="0" i="0" sz="16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Số lượng người sử dụng internet gia tăng nhanh chóng</a:t>
            </a:r>
            <a:endParaRPr b="0" i="0" sz="16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6" name="Google Shape;9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2400" y="129625"/>
            <a:ext cx="749526" cy="51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050" y="1816550"/>
            <a:ext cx="4562475" cy="210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4"/>
          <p:cNvPicPr preferRelativeResize="0"/>
          <p:nvPr/>
        </p:nvPicPr>
        <p:blipFill rotWithShape="1">
          <a:blip r:embed="rId5">
            <a:alphaModFix/>
          </a:blip>
          <a:srcRect b="0" l="0" r="13344" t="0"/>
          <a:stretch/>
        </p:blipFill>
        <p:spPr>
          <a:xfrm>
            <a:off x="4572000" y="1816550"/>
            <a:ext cx="4414575" cy="21015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4"/>
          <p:cNvSpPr txBox="1"/>
          <p:nvPr/>
        </p:nvSpPr>
        <p:spPr>
          <a:xfrm>
            <a:off x="337888" y="1278700"/>
            <a:ext cx="39888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1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Tỷ trọng người dùng internet cao &amp; tiếp tục gia tăng là động lực tăng trưởng của nền kinh tế số </a:t>
            </a:r>
            <a:endParaRPr b="1" i="0" sz="11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4"/>
          <p:cNvSpPr txBox="1"/>
          <p:nvPr/>
        </p:nvSpPr>
        <p:spPr>
          <a:xfrm>
            <a:off x="4850088" y="1273825"/>
            <a:ext cx="3988800" cy="34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1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Xu hướng sử dụng smartphone tăng cùng xu hướng của người dùng internet</a:t>
            </a:r>
            <a:endParaRPr b="1" i="0" sz="11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a50b7fbb66_0_3"/>
          <p:cNvSpPr txBox="1"/>
          <p:nvPr/>
        </p:nvSpPr>
        <p:spPr>
          <a:xfrm>
            <a:off x="739850" y="3895725"/>
            <a:ext cx="77019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Quy mô</a:t>
            </a:r>
            <a:r>
              <a:rPr b="1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5.5B USD năm 2019 (4.5% thị trường bán lẻ VN) </a:t>
            </a: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và dự kiến sẽ đạt quy mô </a:t>
            </a:r>
            <a:r>
              <a:rPr b="1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22.8B USD năm 2025(10.5% thị trường bán lẻ VN)</a:t>
            </a: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đứng thứ 2 trong Đông Nam Á </a:t>
            </a:r>
            <a:endParaRPr b="0" i="0" sz="13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" name="Google Shape;106;ga50b7fbb66_0_3"/>
          <p:cNvSpPr/>
          <p:nvPr/>
        </p:nvSpPr>
        <p:spPr>
          <a:xfrm>
            <a:off x="1214835" y="289844"/>
            <a:ext cx="6751930" cy="477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Quy mô nền kinh tế số</a:t>
            </a:r>
            <a:endParaRPr b="0" i="0" sz="16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189EFF"/>
                </a:solidFill>
                <a:latin typeface="Montserrat"/>
                <a:ea typeface="Montserrat"/>
                <a:cs typeface="Montserrat"/>
                <a:sym typeface="Montserrat"/>
              </a:rPr>
              <a:t>Thị trường TMĐT có tốc độ tăng trưởng nhanh nhất nhì ĐNA</a:t>
            </a:r>
            <a:endParaRPr b="0" i="0" sz="1600" u="none" cap="none" strike="noStrike">
              <a:solidFill>
                <a:srgbClr val="189E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7" name="Google Shape;107;ga50b7fbb66_0_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2400" y="129625"/>
            <a:ext cx="749526" cy="511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ga50b7fbb66_0_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605550"/>
            <a:ext cx="8506747" cy="213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"/>
          <p:cNvSpPr/>
          <p:nvPr/>
        </p:nvSpPr>
        <p:spPr>
          <a:xfrm>
            <a:off x="1040350" y="170000"/>
            <a:ext cx="6731400" cy="525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Quy mô nền kinh tế số</a:t>
            </a: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          </a:t>
            </a:r>
            <a:endParaRPr b="0" i="0" sz="16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2020 - Covid tạo điều kiện bứt phá cho nền kinh tế số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7125" y="814275"/>
            <a:ext cx="5262551" cy="43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/>
          <p:nvPr/>
        </p:nvSpPr>
        <p:spPr>
          <a:xfrm>
            <a:off x="152400" y="863950"/>
            <a:ext cx="3290100" cy="1348200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" name="Google Shape;116;p5"/>
          <p:cNvSpPr txBox="1"/>
          <p:nvPr/>
        </p:nvSpPr>
        <p:spPr>
          <a:xfrm>
            <a:off x="163200" y="1073000"/>
            <a:ext cx="31269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TMĐT Mỹ mất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10 năm</a:t>
            </a: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để tăng tỷ lệ từ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5% lên 17%</a:t>
            </a: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nhưng chỉ mất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 tháng</a:t>
            </a: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đầu năm 2020 gia tăng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gấp đôi </a:t>
            </a: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lên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34% </a:t>
            </a:r>
            <a:endParaRPr b="1" i="0" sz="11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5"/>
          <p:cNvSpPr/>
          <p:nvPr/>
        </p:nvSpPr>
        <p:spPr>
          <a:xfrm>
            <a:off x="157800" y="3183625"/>
            <a:ext cx="3290100" cy="1348200"/>
          </a:xfrm>
          <a:prstGeom prst="roundRect">
            <a:avLst>
              <a:gd fmla="val 7761" name="adj"/>
            </a:avLst>
          </a:prstGeom>
          <a:solidFill>
            <a:srgbClr val="FFFFFF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5"/>
          <p:cNvSpPr txBox="1"/>
          <p:nvPr/>
        </p:nvSpPr>
        <p:spPr>
          <a:xfrm>
            <a:off x="234000" y="3259825"/>
            <a:ext cx="3126900" cy="17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TMĐT Trung Quốc 5M20 tăng trưởng </a:t>
            </a:r>
            <a:r>
              <a:rPr b="1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11.5% yoy</a:t>
            </a:r>
            <a:r>
              <a:rPr b="0" i="0" lang="en-US" sz="11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khi bán lẻ giảm -13.5% và tỷ lệ TMĐT gia tăng 5.3 điểm % yoy.</a:t>
            </a:r>
            <a:endParaRPr b="1" i="0" sz="11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9" name="Google Shape;11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72400" y="129625"/>
            <a:ext cx="749526" cy="51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ga50b7fbb66_0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72400" y="129625"/>
            <a:ext cx="749526" cy="5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ga50b7fbb66_0_35"/>
          <p:cNvSpPr/>
          <p:nvPr/>
        </p:nvSpPr>
        <p:spPr>
          <a:xfrm>
            <a:off x="161475" y="170000"/>
            <a:ext cx="7880100" cy="624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Xu hướng người dùng   </a:t>
            </a: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     </a:t>
            </a:r>
            <a:endParaRPr b="0" i="0" sz="16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Nhóm ngành hàng tiêu dùng có sự gia tăng rõ rệt sau Covid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ga50b7fbb66_0_35"/>
          <p:cNvSpPr txBox="1"/>
          <p:nvPr/>
        </p:nvSpPr>
        <p:spPr>
          <a:xfrm>
            <a:off x="923475" y="4281800"/>
            <a:ext cx="2347800" cy="15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Source: Facebook &amp; Bain Study 2020</a:t>
            </a:r>
            <a:endParaRPr b="0" i="0" sz="1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7" name="Google Shape;127;ga50b7fbb66_0_35"/>
          <p:cNvPicPr preferRelativeResize="0"/>
          <p:nvPr/>
        </p:nvPicPr>
        <p:blipFill rotWithShape="1">
          <a:blip r:embed="rId4">
            <a:alphaModFix/>
          </a:blip>
          <a:srcRect b="13284" l="17109" r="18449" t="39920"/>
          <a:stretch/>
        </p:blipFill>
        <p:spPr>
          <a:xfrm>
            <a:off x="633430" y="977125"/>
            <a:ext cx="8125344" cy="331906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a50b7fbb66_0_35"/>
          <p:cNvSpPr txBox="1"/>
          <p:nvPr/>
        </p:nvSpPr>
        <p:spPr>
          <a:xfrm>
            <a:off x="481050" y="4581525"/>
            <a:ext cx="8277600" cy="53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1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Thời trang, Điện tử, Mỹ phẩm </a:t>
            </a:r>
            <a:r>
              <a:rPr b="0" i="0" lang="en-US" sz="1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là các nhóm ngành dẫn đầu với hơn 50% người dùng mua hàng online được khảo sát đã từng mua nhóm mặt hàng này.  Tuy nhiên sau Covid, xu hướng mua hàng online với các nhóm hàng </a:t>
            </a:r>
            <a:r>
              <a:rPr b="1" i="0" lang="en-US" sz="1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thực phẩm đóng gói, đồ uống, đồ tươi sống gia tăng rõ rệt</a:t>
            </a:r>
            <a:endParaRPr b="1" i="0" sz="12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ga50b7fbb66_0_45"/>
          <p:cNvPicPr preferRelativeResize="0"/>
          <p:nvPr/>
        </p:nvPicPr>
        <p:blipFill rotWithShape="1">
          <a:blip r:embed="rId3">
            <a:alphaModFix amt="68000"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ga50b7fbb66_0_45"/>
          <p:cNvSpPr/>
          <p:nvPr/>
        </p:nvSpPr>
        <p:spPr>
          <a:xfrm>
            <a:off x="2986800" y="412725"/>
            <a:ext cx="3170400" cy="4770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>
            <a:noFill/>
          </a:ln>
          <a:effectLst>
            <a:outerShdw blurRad="381000" sx="99000" rotWithShape="0" dir="5400000" dist="152400" sy="99000">
              <a:srgbClr val="189DFE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400" u="none" cap="none" strike="noStrike">
                <a:solidFill>
                  <a:srgbClr val="FEA502"/>
                </a:solidFill>
                <a:latin typeface="Montserrat"/>
                <a:ea typeface="Montserrat"/>
                <a:cs typeface="Montserrat"/>
                <a:sym typeface="Montserrat"/>
              </a:rPr>
              <a:t>Nội dung</a:t>
            </a:r>
            <a:endParaRPr b="1" i="0" sz="2400" u="none" cap="none" strike="noStrike">
              <a:solidFill>
                <a:srgbClr val="FEA50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" name="Google Shape;135;ga50b7fbb66_0_45"/>
          <p:cNvSpPr/>
          <p:nvPr/>
        </p:nvSpPr>
        <p:spPr>
          <a:xfrm>
            <a:off x="1376575" y="1245675"/>
            <a:ext cx="6384600" cy="3002100"/>
          </a:xfrm>
          <a:prstGeom prst="roundRect">
            <a:avLst>
              <a:gd fmla="val 3561" name="adj"/>
            </a:avLst>
          </a:prstGeom>
          <a:solidFill>
            <a:schemeClr val="lt1"/>
          </a:solidFill>
          <a:ln>
            <a:noFill/>
          </a:ln>
          <a:effectLst>
            <a:outerShdw blurRad="457200" sx="99000" rotWithShape="0" dir="5400000" dist="190500" sy="99000">
              <a:srgbClr val="189DFE">
                <a:alpha val="38039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a50b7fbb66_0_45"/>
          <p:cNvSpPr txBox="1"/>
          <p:nvPr/>
        </p:nvSpPr>
        <p:spPr>
          <a:xfrm>
            <a:off x="1503000" y="1768225"/>
            <a:ext cx="6384600" cy="278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B7B7B7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B7B7B7"/>
                </a:solidFill>
                <a:latin typeface="Montserrat"/>
                <a:ea typeface="Montserrat"/>
                <a:cs typeface="Montserrat"/>
                <a:sym typeface="Montserrat"/>
              </a:rPr>
              <a:t>Tiềm năng thị trường TMĐT</a:t>
            </a:r>
            <a:endParaRPr b="1" i="1" sz="1800" u="none" cap="none" strike="noStrike">
              <a:solidFill>
                <a:srgbClr val="B7B7B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107ADA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107ADA"/>
                </a:solidFill>
                <a:latin typeface="Montserrat"/>
                <a:ea typeface="Montserrat"/>
                <a:cs typeface="Montserrat"/>
                <a:sym typeface="Montserrat"/>
              </a:rPr>
              <a:t>Bốn bước bán hàng hiệu quả với chi phí 0đ</a:t>
            </a:r>
            <a:endParaRPr b="1" i="1" sz="1800" u="none" cap="none" strike="noStrike">
              <a:solidFill>
                <a:srgbClr val="107ADA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800"/>
              <a:buFont typeface="Montserrat"/>
              <a:buAutoNum type="arabicPeriod"/>
            </a:pPr>
            <a:r>
              <a:rPr b="1" i="1" lang="en-US" sz="1800" u="none" cap="none" strike="noStrike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Tất cả vì quyền lợi Khách hàng</a:t>
            </a:r>
            <a:endParaRPr b="1" i="1" sz="1800" u="none" cap="none" strike="noStrike">
              <a:solidFill>
                <a:srgbClr val="CCCC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7" name="Google Shape;137;ga50b7fbb66_0_45"/>
          <p:cNvPicPr preferRelativeResize="0"/>
          <p:nvPr/>
        </p:nvPicPr>
        <p:blipFill rotWithShape="1">
          <a:blip r:embed="rId4">
            <a:alphaModFix/>
          </a:blip>
          <a:srcRect b="16330" l="-2270" r="2269" t="-16330"/>
          <a:stretch/>
        </p:blipFill>
        <p:spPr>
          <a:xfrm>
            <a:off x="-123791" y="2421109"/>
            <a:ext cx="1947925" cy="1947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ga50b7fbb66_0_4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10350" y="1245681"/>
            <a:ext cx="1505025" cy="147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