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Lst>
  <p:sldSz cy="6858000" cx="12192000"/>
  <p:notesSz cx="6881800" cy="9296400"/>
  <p:embeddedFontLst>
    <p:embeddedFont>
      <p:font typeface="Roboto"/>
      <p:regular r:id="rId37"/>
      <p:bold r:id="rId38"/>
      <p:italic r:id="rId39"/>
      <p:boldItalic r:id="rId40"/>
    </p:embeddedFont>
    <p:embeddedFont>
      <p:font typeface="Helvetica Neue"/>
      <p:regular r:id="rId41"/>
      <p:bold r:id="rId42"/>
      <p:italic r:id="rId43"/>
      <p:boldItalic r:id="rId44"/>
    </p:embeddedFont>
    <p:embeddedFont>
      <p:font typeface="Source Sans Pro"/>
      <p:regular r:id="rId45"/>
      <p:bold r:id="rId46"/>
      <p:italic r:id="rId47"/>
      <p:boldItalic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http://customooxmlschemas.google.com/">
      <go:slidesCustomData xmlns:go="http://customooxmlschemas.google.com/" r:id="rId49" roundtripDataSignature="AMtx7mgItP2zQQ0BeBsrsB0rt2Npcgb2k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Roboto-boldItalic.fntdata"/><Relationship Id="rId42" Type="http://schemas.openxmlformats.org/officeDocument/2006/relationships/font" Target="fonts/HelveticaNeue-bold.fntdata"/><Relationship Id="rId41" Type="http://schemas.openxmlformats.org/officeDocument/2006/relationships/font" Target="fonts/HelveticaNeue-regular.fntdata"/><Relationship Id="rId44" Type="http://schemas.openxmlformats.org/officeDocument/2006/relationships/font" Target="fonts/HelveticaNeue-boldItalic.fntdata"/><Relationship Id="rId43" Type="http://schemas.openxmlformats.org/officeDocument/2006/relationships/font" Target="fonts/HelveticaNeue-italic.fntdata"/><Relationship Id="rId46" Type="http://schemas.openxmlformats.org/officeDocument/2006/relationships/font" Target="fonts/SourceSansPro-bold.fntdata"/><Relationship Id="rId45" Type="http://schemas.openxmlformats.org/officeDocument/2006/relationships/font" Target="fonts/SourceSansPro-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SourceSansPro-boldItalic.fntdata"/><Relationship Id="rId47" Type="http://schemas.openxmlformats.org/officeDocument/2006/relationships/font" Target="fonts/SourceSansPro-italic.fntdata"/><Relationship Id="rId49"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font" Target="fonts/Roboto-regular.fntdata"/><Relationship Id="rId36" Type="http://schemas.openxmlformats.org/officeDocument/2006/relationships/slide" Target="slides/slide31.xml"/><Relationship Id="rId39" Type="http://schemas.openxmlformats.org/officeDocument/2006/relationships/font" Target="fonts/Roboto-italic.fntdata"/><Relationship Id="rId38" Type="http://schemas.openxmlformats.org/officeDocument/2006/relationships/font" Target="fonts/Roboto-bold.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82913" cy="46513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97313" y="0"/>
            <a:ext cx="2982912" cy="46513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8975" y="4416425"/>
            <a:ext cx="5505450" cy="4183063"/>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675"/>
            <a:ext cx="2982913" cy="46513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97313" y="8829675"/>
            <a:ext cx="2982912" cy="465138"/>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vi-V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10: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2" name="Google Shape;172;p10: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11: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0" name="Google Shape;180;p11: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12: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7" name="Google Shape;187;p12: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3: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4" name="Google Shape;194;p13: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14: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1" name="Google Shape;201;p14: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15: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p15: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16: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5" name="Google Shape;215;p16: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17: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2" name="Google Shape;222;p17: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18: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9" name="Google Shape;229;p18: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9: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9" name="Google Shape;239;p19: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 name="Google Shape;94;p2: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20: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6" name="Google Shape;246;p20: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21: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3" name="Google Shape;253;p21: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22: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5" name="Google Shape;265;p22: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23: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p23: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24: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9" name="Google Shape;299;p24:notes"/>
          <p:cNvSpPr txBox="1"/>
          <p:nvPr>
            <p:ph idx="1" type="body"/>
          </p:nvPr>
        </p:nvSpPr>
        <p:spPr>
          <a:xfrm>
            <a:off x="688975" y="4416425"/>
            <a:ext cx="5505450" cy="4183063"/>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0" name="Google Shape;300;p24:notes"/>
          <p:cNvSpPr txBox="1"/>
          <p:nvPr>
            <p:ph idx="12" type="sldNum"/>
          </p:nvPr>
        </p:nvSpPr>
        <p:spPr>
          <a:xfrm>
            <a:off x="3897313" y="8829675"/>
            <a:ext cx="2982912" cy="465138"/>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vi-VN"/>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p25: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2" name="Google Shape;312;p25:notes"/>
          <p:cNvSpPr txBox="1"/>
          <p:nvPr>
            <p:ph idx="1" type="body"/>
          </p:nvPr>
        </p:nvSpPr>
        <p:spPr>
          <a:xfrm>
            <a:off x="688975" y="4416425"/>
            <a:ext cx="5505450" cy="4183063"/>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3" name="Google Shape;313;p25:notes"/>
          <p:cNvSpPr txBox="1"/>
          <p:nvPr>
            <p:ph idx="12" type="sldNum"/>
          </p:nvPr>
        </p:nvSpPr>
        <p:spPr>
          <a:xfrm>
            <a:off x="3897313" y="8829675"/>
            <a:ext cx="2982912" cy="465138"/>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vi-VN"/>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p26: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4" name="Google Shape;324;p26:notes"/>
          <p:cNvSpPr txBox="1"/>
          <p:nvPr>
            <p:ph idx="1" type="body"/>
          </p:nvPr>
        </p:nvSpPr>
        <p:spPr>
          <a:xfrm>
            <a:off x="688975" y="4416425"/>
            <a:ext cx="5505450" cy="4183063"/>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5" name="Google Shape;325;p26:notes"/>
          <p:cNvSpPr txBox="1"/>
          <p:nvPr>
            <p:ph idx="12" type="sldNum"/>
          </p:nvPr>
        </p:nvSpPr>
        <p:spPr>
          <a:xfrm>
            <a:off x="3897313" y="8829675"/>
            <a:ext cx="2982912" cy="465138"/>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vi-VN"/>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p27: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4" name="Google Shape;334;p27:notes"/>
          <p:cNvSpPr txBox="1"/>
          <p:nvPr>
            <p:ph idx="1" type="body"/>
          </p:nvPr>
        </p:nvSpPr>
        <p:spPr>
          <a:xfrm>
            <a:off x="688975" y="4416425"/>
            <a:ext cx="5505450" cy="4183063"/>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5" name="Google Shape;335;p27:notes"/>
          <p:cNvSpPr txBox="1"/>
          <p:nvPr>
            <p:ph idx="12" type="sldNum"/>
          </p:nvPr>
        </p:nvSpPr>
        <p:spPr>
          <a:xfrm>
            <a:off x="3897313" y="8829675"/>
            <a:ext cx="2982912" cy="465138"/>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vi-VN"/>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28: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3" name="Google Shape;343;p28:notes"/>
          <p:cNvSpPr txBox="1"/>
          <p:nvPr>
            <p:ph idx="1" type="body"/>
          </p:nvPr>
        </p:nvSpPr>
        <p:spPr>
          <a:xfrm>
            <a:off x="688975" y="4416425"/>
            <a:ext cx="5505450" cy="4183063"/>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4" name="Google Shape;344;p28:notes"/>
          <p:cNvSpPr txBox="1"/>
          <p:nvPr>
            <p:ph idx="12" type="sldNum"/>
          </p:nvPr>
        </p:nvSpPr>
        <p:spPr>
          <a:xfrm>
            <a:off x="3897313" y="8829675"/>
            <a:ext cx="2982912" cy="465138"/>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vi-VN"/>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29: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2" name="Google Shape;352;p29: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3: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3" name="Google Shape;103;p3: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30: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5" name="Google Shape;365;p30: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p31: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2" name="Google Shape;372;p31: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4: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4" name="Google Shape;124;p4: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5: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7" name="Google Shape;137;p5: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6: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4" name="Google Shape;144;p6: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7: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1" name="Google Shape;151;p7: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8: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8" name="Google Shape;158;p8: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9:notes"/>
          <p:cNvSpPr txBox="1"/>
          <p:nvPr>
            <p:ph idx="1" type="body"/>
          </p:nvPr>
        </p:nvSpPr>
        <p:spPr>
          <a:xfrm>
            <a:off x="688975" y="4416425"/>
            <a:ext cx="5505450" cy="4183063"/>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5" name="Google Shape;165;p9:notes"/>
          <p:cNvSpPr/>
          <p:nvPr>
            <p:ph idx="2" type="sldImg"/>
          </p:nvPr>
        </p:nvSpPr>
        <p:spPr>
          <a:xfrm>
            <a:off x="342900" y="696913"/>
            <a:ext cx="6197600" cy="348615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1.png"/><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4.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3" name="Shape 13"/>
        <p:cNvGrpSpPr/>
        <p:nvPr/>
      </p:nvGrpSpPr>
      <p:grpSpPr>
        <a:xfrm>
          <a:off x="0" y="0"/>
          <a:ext cx="0" cy="0"/>
          <a:chOff x="0" y="0"/>
          <a:chExt cx="0" cy="0"/>
        </a:xfrm>
      </p:grpSpPr>
      <p:pic>
        <p:nvPicPr>
          <p:cNvPr id="14" name="Google Shape;14;p33"/>
          <p:cNvPicPr preferRelativeResize="0"/>
          <p:nvPr/>
        </p:nvPicPr>
        <p:blipFill rotWithShape="1">
          <a:blip r:embed="rId2">
            <a:alphaModFix/>
          </a:blip>
          <a:srcRect b="0" l="0" r="0" t="7788"/>
          <a:stretch/>
        </p:blipFill>
        <p:spPr>
          <a:xfrm>
            <a:off x="0" y="2237430"/>
            <a:ext cx="12191999" cy="1373066"/>
          </a:xfrm>
          <a:prstGeom prst="rect">
            <a:avLst/>
          </a:prstGeom>
          <a:noFill/>
          <a:ln>
            <a:noFill/>
          </a:ln>
        </p:spPr>
      </p:pic>
      <p:pic>
        <p:nvPicPr>
          <p:cNvPr id="15" name="Google Shape;15;p33"/>
          <p:cNvPicPr preferRelativeResize="0"/>
          <p:nvPr/>
        </p:nvPicPr>
        <p:blipFill rotWithShape="1">
          <a:blip r:embed="rId3">
            <a:alphaModFix/>
          </a:blip>
          <a:srcRect b="1558" l="25336" r="16187" t="-1"/>
          <a:stretch/>
        </p:blipFill>
        <p:spPr>
          <a:xfrm>
            <a:off x="0" y="2057400"/>
            <a:ext cx="12192000" cy="180030"/>
          </a:xfrm>
          <a:prstGeom prst="rect">
            <a:avLst/>
          </a:prstGeom>
          <a:noFill/>
          <a:ln>
            <a:noFill/>
          </a:ln>
        </p:spPr>
      </p:pic>
      <p:sp>
        <p:nvSpPr>
          <p:cNvPr id="16" name="Google Shape;16;p33"/>
          <p:cNvSpPr/>
          <p:nvPr/>
        </p:nvSpPr>
        <p:spPr>
          <a:xfrm>
            <a:off x="0" y="3657600"/>
            <a:ext cx="12192000" cy="3240156"/>
          </a:xfrm>
          <a:prstGeom prst="rect">
            <a:avLst/>
          </a:prstGeom>
          <a:gradFill>
            <a:gsLst>
              <a:gs pos="0">
                <a:srgbClr val="414141"/>
              </a:gs>
              <a:gs pos="50000">
                <a:srgbClr val="5E5E5E"/>
              </a:gs>
              <a:gs pos="100000">
                <a:srgbClr val="717171"/>
              </a:gs>
            </a:gsLst>
            <a:lin ang="162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 name="Google Shape;17;p33"/>
          <p:cNvSpPr txBox="1"/>
          <p:nvPr/>
        </p:nvSpPr>
        <p:spPr>
          <a:xfrm>
            <a:off x="101600" y="6526668"/>
            <a:ext cx="3048000"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1" lang="vi-VN" sz="1200" u="none" cap="none" strike="noStrike">
                <a:solidFill>
                  <a:schemeClr val="dk1"/>
                </a:solidFill>
                <a:latin typeface="Calibri"/>
                <a:ea typeface="Calibri"/>
                <a:cs typeface="Calibri"/>
                <a:sym typeface="Calibri"/>
              </a:rPr>
              <a:t>© All rights reserved</a:t>
            </a:r>
            <a:endParaRPr i="1" sz="1200">
              <a:solidFill>
                <a:schemeClr val="dk1"/>
              </a:solidFill>
              <a:latin typeface="Calibri"/>
              <a:ea typeface="Calibri"/>
              <a:cs typeface="Calibri"/>
              <a:sym typeface="Calibri"/>
            </a:endParaRPr>
          </a:p>
        </p:txBody>
      </p:sp>
      <p:sp>
        <p:nvSpPr>
          <p:cNvPr id="18" name="Google Shape;18;p33"/>
          <p:cNvSpPr txBox="1"/>
          <p:nvPr>
            <p:ph idx="1" type="body"/>
          </p:nvPr>
        </p:nvSpPr>
        <p:spPr>
          <a:xfrm>
            <a:off x="203200" y="4191001"/>
            <a:ext cx="11582400" cy="1195387"/>
          </a:xfrm>
          <a:prstGeom prst="rect">
            <a:avLst/>
          </a:prstGeom>
          <a:noFill/>
          <a:ln>
            <a:noFill/>
          </a:ln>
        </p:spPr>
        <p:txBody>
          <a:bodyPr anchorCtr="0" anchor="b" bIns="45700" lIns="91425" spcFirstLastPara="1" rIns="91425" wrap="square" tIns="45700">
            <a:normAutofit/>
          </a:bodyPr>
          <a:lstStyle>
            <a:lvl1pPr indent="-228600" lvl="0" marL="457200" algn="ctr">
              <a:spcBef>
                <a:spcPts val="400"/>
              </a:spcBef>
              <a:spcAft>
                <a:spcPts val="0"/>
              </a:spcAft>
              <a:buSzPts val="2000"/>
              <a:buNone/>
              <a:defRPr sz="2000"/>
            </a:lvl1pPr>
            <a:lvl2pPr indent="-228600" lvl="1" marL="914400" algn="l">
              <a:spcBef>
                <a:spcPts val="360"/>
              </a:spcBef>
              <a:spcAft>
                <a:spcPts val="0"/>
              </a:spcAft>
              <a:buSzPts val="1800"/>
              <a:buNone/>
              <a:defRPr sz="1800">
                <a:solidFill>
                  <a:srgbClr val="888888"/>
                </a:solidFill>
              </a:defRPr>
            </a:lvl2pPr>
            <a:lvl3pPr indent="-228600" lvl="2" marL="1371600" algn="l">
              <a:spcBef>
                <a:spcPts val="320"/>
              </a:spcBef>
              <a:spcAft>
                <a:spcPts val="0"/>
              </a:spcAft>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pic>
        <p:nvPicPr>
          <p:cNvPr descr="A picture containing drawing&#10;&#10;Description automatically generated" id="19" name="Google Shape;19;p33"/>
          <p:cNvPicPr preferRelativeResize="0"/>
          <p:nvPr/>
        </p:nvPicPr>
        <p:blipFill rotWithShape="1">
          <a:blip r:embed="rId4">
            <a:alphaModFix/>
          </a:blip>
          <a:srcRect b="0" l="0" r="0" t="0"/>
          <a:stretch/>
        </p:blipFill>
        <p:spPr>
          <a:xfrm>
            <a:off x="575144" y="254918"/>
            <a:ext cx="2191027" cy="555927"/>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42"/>
          <p:cNvSpPr txBox="1"/>
          <p:nvPr>
            <p:ph type="title"/>
          </p:nvPr>
        </p:nvSpPr>
        <p:spPr>
          <a:xfrm>
            <a:off x="3962400" y="76201"/>
            <a:ext cx="8026400" cy="5334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42"/>
          <p:cNvSpPr txBox="1"/>
          <p:nvPr>
            <p:ph idx="1" type="body"/>
          </p:nvPr>
        </p:nvSpPr>
        <p:spPr>
          <a:xfrm rot="5400000">
            <a:off x="3833019" y="-1623217"/>
            <a:ext cx="4525963" cy="10972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SzPts val="1800"/>
              <a:buChar char="»"/>
              <a:defRPr/>
            </a:lvl1pPr>
            <a:lvl2pPr indent="-342900" lvl="1" marL="914400" algn="l">
              <a:spcBef>
                <a:spcPts val="360"/>
              </a:spcBef>
              <a:spcAft>
                <a:spcPts val="0"/>
              </a:spcAft>
              <a:buSzPts val="1800"/>
              <a:buChar char="»"/>
              <a:defRPr/>
            </a:lvl2pPr>
            <a:lvl3pPr indent="-342900" lvl="2" marL="1371600" algn="l">
              <a:spcBef>
                <a:spcPts val="360"/>
              </a:spcBef>
              <a:spcAft>
                <a:spcPts val="0"/>
              </a:spcAft>
              <a:buSzPts val="1800"/>
              <a:buChar char="›"/>
              <a:defRPr/>
            </a:lvl3pPr>
            <a:lvl4pPr indent="-342900" lvl="3" marL="1828800" algn="l">
              <a:spcBef>
                <a:spcPts val="360"/>
              </a:spcBef>
              <a:spcAft>
                <a:spcPts val="0"/>
              </a:spcAft>
              <a:buClr>
                <a:srgbClr val="3F3F3F"/>
              </a:buClr>
              <a:buSzPts val="1800"/>
              <a:buChar char="–"/>
              <a:defRPr/>
            </a:lvl4pPr>
            <a:lvl5pPr indent="-342900" lvl="4" marL="2286000" algn="l">
              <a:spcBef>
                <a:spcPts val="360"/>
              </a:spcBef>
              <a:spcAft>
                <a:spcPts val="0"/>
              </a:spcAft>
              <a:buClr>
                <a:srgbClr val="3F3F3F"/>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42"/>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42"/>
          <p:cNvSpPr txBox="1"/>
          <p:nvPr>
            <p:ph idx="11" type="ftr"/>
          </p:nvPr>
        </p:nvSpPr>
        <p:spPr>
          <a:xfrm>
            <a:off x="4165600" y="6356351"/>
            <a:ext cx="3860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7" name="Google Shape;77;p42"/>
          <p:cNvSpPr txBox="1"/>
          <p:nvPr>
            <p:ph idx="12" type="sldNum"/>
          </p:nvPr>
        </p:nvSpPr>
        <p:spPr>
          <a:xfrm>
            <a:off x="8737600" y="6356351"/>
            <a:ext cx="28448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vi-V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43"/>
          <p:cNvSpPr txBox="1"/>
          <p:nvPr>
            <p:ph type="title"/>
          </p:nvPr>
        </p:nvSpPr>
        <p:spPr>
          <a:xfrm rot="5400000">
            <a:off x="7285037" y="1828802"/>
            <a:ext cx="5851525" cy="27432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43"/>
          <p:cNvSpPr txBox="1"/>
          <p:nvPr>
            <p:ph idx="1" type="body"/>
          </p:nvPr>
        </p:nvSpPr>
        <p:spPr>
          <a:xfrm rot="5400000">
            <a:off x="1697037" y="-812799"/>
            <a:ext cx="5851525" cy="80264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SzPts val="1800"/>
              <a:buChar char="»"/>
              <a:defRPr/>
            </a:lvl1pPr>
            <a:lvl2pPr indent="-342900" lvl="1" marL="914400" algn="l">
              <a:spcBef>
                <a:spcPts val="360"/>
              </a:spcBef>
              <a:spcAft>
                <a:spcPts val="0"/>
              </a:spcAft>
              <a:buSzPts val="1800"/>
              <a:buChar char="»"/>
              <a:defRPr/>
            </a:lvl2pPr>
            <a:lvl3pPr indent="-342900" lvl="2" marL="1371600" algn="l">
              <a:spcBef>
                <a:spcPts val="360"/>
              </a:spcBef>
              <a:spcAft>
                <a:spcPts val="0"/>
              </a:spcAft>
              <a:buSzPts val="1800"/>
              <a:buChar char="›"/>
              <a:defRPr/>
            </a:lvl3pPr>
            <a:lvl4pPr indent="-342900" lvl="3" marL="1828800" algn="l">
              <a:spcBef>
                <a:spcPts val="360"/>
              </a:spcBef>
              <a:spcAft>
                <a:spcPts val="0"/>
              </a:spcAft>
              <a:buClr>
                <a:srgbClr val="3F3F3F"/>
              </a:buClr>
              <a:buSzPts val="1800"/>
              <a:buChar char="–"/>
              <a:defRPr/>
            </a:lvl4pPr>
            <a:lvl5pPr indent="-342900" lvl="4" marL="2286000" algn="l">
              <a:spcBef>
                <a:spcPts val="360"/>
              </a:spcBef>
              <a:spcAft>
                <a:spcPts val="0"/>
              </a:spcAft>
              <a:buClr>
                <a:srgbClr val="3F3F3F"/>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43"/>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43"/>
          <p:cNvSpPr txBox="1"/>
          <p:nvPr>
            <p:ph idx="11" type="ftr"/>
          </p:nvPr>
        </p:nvSpPr>
        <p:spPr>
          <a:xfrm>
            <a:off x="4165600" y="6356351"/>
            <a:ext cx="3860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3" name="Google Shape;83;p43"/>
          <p:cNvSpPr txBox="1"/>
          <p:nvPr>
            <p:ph idx="12" type="sldNum"/>
          </p:nvPr>
        </p:nvSpPr>
        <p:spPr>
          <a:xfrm>
            <a:off x="8737600" y="6356351"/>
            <a:ext cx="28448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vi-V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0" name="Shape 20"/>
        <p:cNvGrpSpPr/>
        <p:nvPr/>
      </p:nvGrpSpPr>
      <p:grpSpPr>
        <a:xfrm>
          <a:off x="0" y="0"/>
          <a:ext cx="0" cy="0"/>
          <a:chOff x="0" y="0"/>
          <a:chExt cx="0" cy="0"/>
        </a:xfrm>
      </p:grpSpPr>
      <p:sp>
        <p:nvSpPr>
          <p:cNvPr id="21" name="Google Shape;21;p34"/>
          <p:cNvSpPr txBox="1"/>
          <p:nvPr>
            <p:ph type="title"/>
          </p:nvPr>
        </p:nvSpPr>
        <p:spPr>
          <a:xfrm>
            <a:off x="3310880" y="167972"/>
            <a:ext cx="8303325" cy="721581"/>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rgbClr val="3F3F3F"/>
              </a:buClr>
              <a:buSzPts val="3600"/>
              <a:buFont typeface="Calibri"/>
              <a:buNone/>
              <a:defRPr b="1" sz="3600">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 name="Google Shape;22;p34"/>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lvl1pPr indent="-431800" lvl="0" marL="457200" marR="0" algn="l">
              <a:lnSpc>
                <a:spcPct val="100000"/>
              </a:lnSpc>
              <a:spcBef>
                <a:spcPts val="640"/>
              </a:spcBef>
              <a:spcAft>
                <a:spcPts val="0"/>
              </a:spcAft>
              <a:buClr>
                <a:srgbClr val="C00000"/>
              </a:buClr>
              <a:buSzPts val="3200"/>
              <a:buFont typeface="Calibri"/>
              <a:buChar char="»"/>
              <a:defRPr/>
            </a:lvl1pPr>
            <a:lvl2pPr indent="-406400" lvl="1" marL="914400" marR="0" algn="l">
              <a:lnSpc>
                <a:spcPct val="100000"/>
              </a:lnSpc>
              <a:spcBef>
                <a:spcPts val="560"/>
              </a:spcBef>
              <a:spcAft>
                <a:spcPts val="0"/>
              </a:spcAft>
              <a:buClr>
                <a:srgbClr val="C00000"/>
              </a:buClr>
              <a:buSzPts val="2800"/>
              <a:buFont typeface="Calibri"/>
              <a:buChar char="»"/>
              <a:defRPr/>
            </a:lvl2pPr>
            <a:lvl3pPr indent="-381000" lvl="2" marL="1371600" marR="0" algn="l">
              <a:lnSpc>
                <a:spcPct val="100000"/>
              </a:lnSpc>
              <a:spcBef>
                <a:spcPts val="480"/>
              </a:spcBef>
              <a:spcAft>
                <a:spcPts val="0"/>
              </a:spcAft>
              <a:buClr>
                <a:srgbClr val="C00000"/>
              </a:buClr>
              <a:buSzPts val="2400"/>
              <a:buFont typeface="Calibri"/>
              <a:buChar char="›"/>
              <a:defRPr/>
            </a:lvl3pPr>
            <a:lvl4pPr indent="-342900" lvl="3" marL="1828800" algn="l">
              <a:spcBef>
                <a:spcPts val="360"/>
              </a:spcBef>
              <a:spcAft>
                <a:spcPts val="0"/>
              </a:spcAft>
              <a:buClr>
                <a:srgbClr val="3F3F3F"/>
              </a:buClr>
              <a:buSzPts val="1800"/>
              <a:buChar char="–"/>
              <a:defRPr/>
            </a:lvl4pPr>
            <a:lvl5pPr indent="-419100" lvl="4" marL="2286000" marR="0" algn="l">
              <a:lnSpc>
                <a:spcPct val="100000"/>
              </a:lnSpc>
              <a:spcBef>
                <a:spcPts val="600"/>
              </a:spcBef>
              <a:spcAft>
                <a:spcPts val="0"/>
              </a:spcAft>
              <a:buClr>
                <a:srgbClr val="C00000"/>
              </a:buClr>
              <a:buSzPts val="3000"/>
              <a:buFont typeface="Calibri"/>
              <a:buChar char="•"/>
              <a:defRPr sz="3000">
                <a:solidFill>
                  <a:schemeClr val="dk1"/>
                </a:solidFill>
                <a:latin typeface="Calibri"/>
                <a:ea typeface="Calibri"/>
                <a:cs typeface="Calibri"/>
                <a:sym typeface="Calibri"/>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228600" lvl="8" marL="4114800" algn="l">
              <a:spcBef>
                <a:spcPts val="400"/>
              </a:spcBef>
              <a:spcAft>
                <a:spcPts val="0"/>
              </a:spcAft>
              <a:buClr>
                <a:schemeClr val="dk1"/>
              </a:buClr>
              <a:buSzPts val="2000"/>
              <a:buNone/>
              <a:defRPr/>
            </a:lvl9pPr>
          </a:lstStyle>
          <a:p/>
        </p:txBody>
      </p:sp>
      <p:sp>
        <p:nvSpPr>
          <p:cNvPr id="23" name="Google Shape;23;p34"/>
          <p:cNvSpPr txBox="1"/>
          <p:nvPr>
            <p:ph idx="12" type="sldNum"/>
          </p:nvPr>
        </p:nvSpPr>
        <p:spPr>
          <a:xfrm>
            <a:off x="8737600" y="6356351"/>
            <a:ext cx="28448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vi-VN"/>
              <a:t>‹#›</a:t>
            </a:fld>
            <a:endParaRPr/>
          </a:p>
        </p:txBody>
      </p:sp>
      <p:sp>
        <p:nvSpPr>
          <p:cNvPr id="24" name="Google Shape;24;p34"/>
          <p:cNvSpPr txBox="1"/>
          <p:nvPr/>
        </p:nvSpPr>
        <p:spPr>
          <a:xfrm>
            <a:off x="101600" y="6526668"/>
            <a:ext cx="3048000"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200">
                <a:solidFill>
                  <a:schemeClr val="dk1"/>
                </a:solidFill>
                <a:latin typeface="Calibri"/>
                <a:ea typeface="Calibri"/>
                <a:cs typeface="Calibri"/>
                <a:sym typeface="Calibri"/>
              </a:rPr>
              <a:t>© All rights</a:t>
            </a:r>
            <a:r>
              <a:rPr i="1" lang="vi-VN" sz="1200">
                <a:solidFill>
                  <a:schemeClr val="dk1"/>
                </a:solidFill>
                <a:latin typeface="Calibri"/>
                <a:ea typeface="Calibri"/>
                <a:cs typeface="Calibri"/>
                <a:sym typeface="Calibri"/>
              </a:rPr>
              <a:t> reserved</a:t>
            </a:r>
            <a:endParaRPr i="1" sz="1200">
              <a:solidFill>
                <a:schemeClr val="dk1"/>
              </a:solidFill>
              <a:latin typeface="Calibri"/>
              <a:ea typeface="Calibri"/>
              <a:cs typeface="Calibri"/>
              <a:sym typeface="Calibri"/>
            </a:endParaRPr>
          </a:p>
        </p:txBody>
      </p:sp>
      <p:pic>
        <p:nvPicPr>
          <p:cNvPr id="25" name="Google Shape;25;p34"/>
          <p:cNvPicPr preferRelativeResize="0"/>
          <p:nvPr/>
        </p:nvPicPr>
        <p:blipFill rotWithShape="1">
          <a:blip r:embed="rId2">
            <a:alphaModFix/>
          </a:blip>
          <a:srcRect b="1558" l="25336" r="16187" t="-1"/>
          <a:stretch/>
        </p:blipFill>
        <p:spPr>
          <a:xfrm>
            <a:off x="15019" y="1211348"/>
            <a:ext cx="12192000" cy="180030"/>
          </a:xfrm>
          <a:prstGeom prst="rect">
            <a:avLst/>
          </a:prstGeom>
          <a:noFill/>
          <a:ln>
            <a:noFill/>
          </a:ln>
        </p:spPr>
      </p:pic>
      <p:pic>
        <p:nvPicPr>
          <p:cNvPr descr="A picture containing drawing&#10;&#10;Description automatically generated" id="26" name="Google Shape;26;p34"/>
          <p:cNvPicPr preferRelativeResize="0"/>
          <p:nvPr/>
        </p:nvPicPr>
        <p:blipFill rotWithShape="1">
          <a:blip r:embed="rId3">
            <a:alphaModFix/>
          </a:blip>
          <a:srcRect b="0" l="0" r="0" t="0"/>
          <a:stretch/>
        </p:blipFill>
        <p:spPr>
          <a:xfrm>
            <a:off x="575144" y="254918"/>
            <a:ext cx="2191027" cy="55592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 name="Shape 27"/>
        <p:cNvGrpSpPr/>
        <p:nvPr/>
      </p:nvGrpSpPr>
      <p:grpSpPr>
        <a:xfrm>
          <a:off x="0" y="0"/>
          <a:ext cx="0" cy="0"/>
          <a:chOff x="0" y="0"/>
          <a:chExt cx="0" cy="0"/>
        </a:xfrm>
      </p:grpSpPr>
      <p:sp>
        <p:nvSpPr>
          <p:cNvPr id="28" name="Google Shape;28;p35"/>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35"/>
          <p:cNvSpPr txBox="1"/>
          <p:nvPr>
            <p:ph idx="11" type="ftr"/>
          </p:nvPr>
        </p:nvSpPr>
        <p:spPr>
          <a:xfrm>
            <a:off x="4165600" y="6356351"/>
            <a:ext cx="3860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0" name="Google Shape;30;p35"/>
          <p:cNvSpPr txBox="1"/>
          <p:nvPr>
            <p:ph idx="12" type="sldNum"/>
          </p:nvPr>
        </p:nvSpPr>
        <p:spPr>
          <a:xfrm>
            <a:off x="8737600" y="6356351"/>
            <a:ext cx="28448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vi-V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Section Header">
  <p:cSld name="3_Section Header">
    <p:spTree>
      <p:nvGrpSpPr>
        <p:cNvPr id="31" name="Shape 31"/>
        <p:cNvGrpSpPr/>
        <p:nvPr/>
      </p:nvGrpSpPr>
      <p:grpSpPr>
        <a:xfrm>
          <a:off x="0" y="0"/>
          <a:ext cx="0" cy="0"/>
          <a:chOff x="0" y="0"/>
          <a:chExt cx="0" cy="0"/>
        </a:xfrm>
      </p:grpSpPr>
      <p:sp>
        <p:nvSpPr>
          <p:cNvPr id="32" name="Google Shape;32;p36"/>
          <p:cNvSpPr txBox="1"/>
          <p:nvPr>
            <p:ph idx="1" type="body"/>
          </p:nvPr>
        </p:nvSpPr>
        <p:spPr>
          <a:xfrm>
            <a:off x="1117600" y="914400"/>
            <a:ext cx="10363200" cy="762000"/>
          </a:xfrm>
          <a:prstGeom prst="rect">
            <a:avLst/>
          </a:prstGeom>
          <a:noFill/>
          <a:ln>
            <a:noFill/>
          </a:ln>
        </p:spPr>
        <p:txBody>
          <a:bodyPr anchorCtr="0" anchor="b" bIns="45700" lIns="91425" spcFirstLastPara="1" rIns="91425" wrap="square" tIns="45700">
            <a:normAutofit/>
          </a:bodyPr>
          <a:lstStyle>
            <a:lvl1pPr indent="-228600" lvl="0" marL="457200" algn="ctr">
              <a:spcBef>
                <a:spcPts val="720"/>
              </a:spcBef>
              <a:spcAft>
                <a:spcPts val="0"/>
              </a:spcAft>
              <a:buSzPts val="3600"/>
              <a:buNone/>
              <a:defRPr b="1" sz="3600">
                <a:solidFill>
                  <a:srgbClr val="3F3F3F"/>
                </a:solidFill>
              </a:defRPr>
            </a:lvl1pPr>
            <a:lvl2pPr indent="-228600" lvl="1" marL="914400" algn="l">
              <a:spcBef>
                <a:spcPts val="360"/>
              </a:spcBef>
              <a:spcAft>
                <a:spcPts val="0"/>
              </a:spcAft>
              <a:buSzPts val="1800"/>
              <a:buNone/>
              <a:defRPr sz="1800">
                <a:solidFill>
                  <a:srgbClr val="888888"/>
                </a:solidFill>
              </a:defRPr>
            </a:lvl2pPr>
            <a:lvl3pPr indent="-228600" lvl="2" marL="1371600" algn="l">
              <a:spcBef>
                <a:spcPts val="320"/>
              </a:spcBef>
              <a:spcAft>
                <a:spcPts val="0"/>
              </a:spcAft>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pic>
        <p:nvPicPr>
          <p:cNvPr id="33" name="Google Shape;33;p36"/>
          <p:cNvPicPr preferRelativeResize="0"/>
          <p:nvPr/>
        </p:nvPicPr>
        <p:blipFill rotWithShape="1">
          <a:blip r:embed="rId2">
            <a:alphaModFix/>
          </a:blip>
          <a:srcRect b="1558" l="25336" r="16187" t="-1"/>
          <a:stretch/>
        </p:blipFill>
        <p:spPr>
          <a:xfrm>
            <a:off x="-20320" y="1877369"/>
            <a:ext cx="12192000" cy="180030"/>
          </a:xfrm>
          <a:prstGeom prst="rect">
            <a:avLst/>
          </a:prstGeom>
          <a:noFill/>
          <a:ln>
            <a:noFill/>
          </a:ln>
        </p:spPr>
      </p:pic>
      <p:sp>
        <p:nvSpPr>
          <p:cNvPr id="34" name="Google Shape;34;p36"/>
          <p:cNvSpPr/>
          <p:nvPr/>
        </p:nvSpPr>
        <p:spPr>
          <a:xfrm>
            <a:off x="0" y="2057400"/>
            <a:ext cx="12192000" cy="4840357"/>
          </a:xfrm>
          <a:prstGeom prst="rect">
            <a:avLst/>
          </a:prstGeom>
          <a:gradFill>
            <a:gsLst>
              <a:gs pos="0">
                <a:srgbClr val="414141"/>
              </a:gs>
              <a:gs pos="50000">
                <a:srgbClr val="5E5E5E"/>
              </a:gs>
              <a:gs pos="100000">
                <a:srgbClr val="717171"/>
              </a:gs>
            </a:gsLst>
            <a:lin ang="162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35" name="Google Shape;35;p36"/>
          <p:cNvPicPr preferRelativeResize="0"/>
          <p:nvPr/>
        </p:nvPicPr>
        <p:blipFill rotWithShape="1">
          <a:blip r:embed="rId3">
            <a:alphaModFix/>
          </a:blip>
          <a:srcRect b="0" l="0" r="0" t="0"/>
          <a:stretch/>
        </p:blipFill>
        <p:spPr>
          <a:xfrm>
            <a:off x="12369" y="264381"/>
            <a:ext cx="3279075" cy="528762"/>
          </a:xfrm>
          <a:prstGeom prst="rect">
            <a:avLst/>
          </a:prstGeom>
          <a:noFill/>
          <a:ln>
            <a:noFill/>
          </a:ln>
        </p:spPr>
      </p:pic>
      <p:sp>
        <p:nvSpPr>
          <p:cNvPr id="36" name="Google Shape;36;p36"/>
          <p:cNvSpPr txBox="1"/>
          <p:nvPr/>
        </p:nvSpPr>
        <p:spPr>
          <a:xfrm>
            <a:off x="41524" y="6564437"/>
            <a:ext cx="3048000"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200">
                <a:solidFill>
                  <a:schemeClr val="lt1"/>
                </a:solidFill>
                <a:latin typeface="Calibri"/>
                <a:ea typeface="Calibri"/>
                <a:cs typeface="Calibri"/>
                <a:sym typeface="Calibri"/>
              </a:rPr>
              <a:t>© All rights</a:t>
            </a:r>
            <a:r>
              <a:rPr i="1" lang="vi-VN" sz="1200">
                <a:solidFill>
                  <a:schemeClr val="lt1"/>
                </a:solidFill>
                <a:latin typeface="Calibri"/>
                <a:ea typeface="Calibri"/>
                <a:cs typeface="Calibri"/>
                <a:sym typeface="Calibri"/>
              </a:rPr>
              <a:t> reserved</a:t>
            </a:r>
            <a:endParaRPr i="1" sz="1200">
              <a:solidFill>
                <a:schemeClr val="lt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37"/>
          <p:cNvSpPr txBox="1"/>
          <p:nvPr>
            <p:ph type="title"/>
          </p:nvPr>
        </p:nvSpPr>
        <p:spPr>
          <a:xfrm>
            <a:off x="3962400" y="76201"/>
            <a:ext cx="8026400" cy="5334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37"/>
          <p:cNvSpPr txBox="1"/>
          <p:nvPr>
            <p:ph idx="1" type="body"/>
          </p:nvPr>
        </p:nvSpPr>
        <p:spPr>
          <a:xfrm>
            <a:off x="609600" y="1600201"/>
            <a:ext cx="53848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SzPts val="2800"/>
              <a:buChar char="»"/>
              <a:defRPr sz="2800"/>
            </a:lvl1pPr>
            <a:lvl2pPr indent="-381000" lvl="1" marL="914400" algn="l">
              <a:spcBef>
                <a:spcPts val="480"/>
              </a:spcBef>
              <a:spcAft>
                <a:spcPts val="0"/>
              </a:spcAft>
              <a:buSzPts val="2400"/>
              <a:buChar char="»"/>
              <a:defRPr sz="2400"/>
            </a:lvl2pPr>
            <a:lvl3pPr indent="-355600" lvl="2" marL="1371600" algn="l">
              <a:spcBef>
                <a:spcPts val="400"/>
              </a:spcBef>
              <a:spcAft>
                <a:spcPts val="0"/>
              </a:spcAft>
              <a:buSzPts val="2000"/>
              <a:buChar char="›"/>
              <a:defRPr sz="2000"/>
            </a:lvl3pPr>
            <a:lvl4pPr indent="-342900" lvl="3" marL="1828800" algn="l">
              <a:spcBef>
                <a:spcPts val="360"/>
              </a:spcBef>
              <a:spcAft>
                <a:spcPts val="0"/>
              </a:spcAft>
              <a:buClr>
                <a:srgbClr val="3F3F3F"/>
              </a:buClr>
              <a:buSzPts val="1800"/>
              <a:buChar char="–"/>
              <a:defRPr sz="1800"/>
            </a:lvl4pPr>
            <a:lvl5pPr indent="-342900" lvl="4" marL="2286000" algn="l">
              <a:spcBef>
                <a:spcPts val="360"/>
              </a:spcBef>
              <a:spcAft>
                <a:spcPts val="0"/>
              </a:spcAft>
              <a:buClr>
                <a:srgbClr val="3F3F3F"/>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37"/>
          <p:cNvSpPr txBox="1"/>
          <p:nvPr>
            <p:ph idx="2" type="body"/>
          </p:nvPr>
        </p:nvSpPr>
        <p:spPr>
          <a:xfrm>
            <a:off x="6197600" y="1600201"/>
            <a:ext cx="53848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SzPts val="2800"/>
              <a:buChar char="»"/>
              <a:defRPr sz="2800"/>
            </a:lvl1pPr>
            <a:lvl2pPr indent="-381000" lvl="1" marL="914400" algn="l">
              <a:spcBef>
                <a:spcPts val="480"/>
              </a:spcBef>
              <a:spcAft>
                <a:spcPts val="0"/>
              </a:spcAft>
              <a:buSzPts val="2400"/>
              <a:buChar char="»"/>
              <a:defRPr sz="2400"/>
            </a:lvl2pPr>
            <a:lvl3pPr indent="-355600" lvl="2" marL="1371600" algn="l">
              <a:spcBef>
                <a:spcPts val="400"/>
              </a:spcBef>
              <a:spcAft>
                <a:spcPts val="0"/>
              </a:spcAft>
              <a:buSzPts val="2000"/>
              <a:buChar char="›"/>
              <a:defRPr sz="2000"/>
            </a:lvl3pPr>
            <a:lvl4pPr indent="-342900" lvl="3" marL="1828800" algn="l">
              <a:spcBef>
                <a:spcPts val="360"/>
              </a:spcBef>
              <a:spcAft>
                <a:spcPts val="0"/>
              </a:spcAft>
              <a:buClr>
                <a:srgbClr val="3F3F3F"/>
              </a:buClr>
              <a:buSzPts val="1800"/>
              <a:buChar char="–"/>
              <a:defRPr sz="1800"/>
            </a:lvl4pPr>
            <a:lvl5pPr indent="-342900" lvl="4" marL="2286000" algn="l">
              <a:spcBef>
                <a:spcPts val="360"/>
              </a:spcBef>
              <a:spcAft>
                <a:spcPts val="0"/>
              </a:spcAft>
              <a:buClr>
                <a:srgbClr val="3F3F3F"/>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37"/>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37"/>
          <p:cNvSpPr txBox="1"/>
          <p:nvPr>
            <p:ph idx="11" type="ftr"/>
          </p:nvPr>
        </p:nvSpPr>
        <p:spPr>
          <a:xfrm>
            <a:off x="4165600" y="6356351"/>
            <a:ext cx="3860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3" name="Google Shape;43;p37"/>
          <p:cNvSpPr txBox="1"/>
          <p:nvPr>
            <p:ph idx="12" type="sldNum"/>
          </p:nvPr>
        </p:nvSpPr>
        <p:spPr>
          <a:xfrm>
            <a:off x="8737600" y="6356351"/>
            <a:ext cx="28448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vi-V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38"/>
          <p:cNvSpPr txBox="1"/>
          <p:nvPr>
            <p:ph type="title"/>
          </p:nvPr>
        </p:nvSpPr>
        <p:spPr>
          <a:xfrm>
            <a:off x="3962400" y="76201"/>
            <a:ext cx="8026400" cy="5334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3F3F3F"/>
              </a:buClr>
              <a:buSzPts val="40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38"/>
          <p:cNvSpPr txBox="1"/>
          <p:nvPr>
            <p:ph idx="1" type="body"/>
          </p:nvPr>
        </p:nvSpPr>
        <p:spPr>
          <a:xfrm>
            <a:off x="609600" y="1535113"/>
            <a:ext cx="5386917"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SzPts val="2400"/>
              <a:buNone/>
              <a:defRPr b="1" sz="2400"/>
            </a:lvl1pPr>
            <a:lvl2pPr indent="-228600" lvl="1" marL="914400" algn="l">
              <a:spcBef>
                <a:spcPts val="400"/>
              </a:spcBef>
              <a:spcAft>
                <a:spcPts val="0"/>
              </a:spcAft>
              <a:buSzPts val="2000"/>
              <a:buNone/>
              <a:defRPr b="1" sz="2000"/>
            </a:lvl2pPr>
            <a:lvl3pPr indent="-228600" lvl="2" marL="1371600" algn="l">
              <a:spcBef>
                <a:spcPts val="360"/>
              </a:spcBef>
              <a:spcAft>
                <a:spcPts val="0"/>
              </a:spcAft>
              <a:buSzPts val="1800"/>
              <a:buNone/>
              <a:defRPr b="1" sz="1800"/>
            </a:lvl3pPr>
            <a:lvl4pPr indent="-228600" lvl="3" marL="1828800" algn="l">
              <a:spcBef>
                <a:spcPts val="320"/>
              </a:spcBef>
              <a:spcAft>
                <a:spcPts val="0"/>
              </a:spcAft>
              <a:buClr>
                <a:srgbClr val="3F3F3F"/>
              </a:buClr>
              <a:buSzPts val="1600"/>
              <a:buNone/>
              <a:defRPr b="1" sz="1600"/>
            </a:lvl4pPr>
            <a:lvl5pPr indent="-228600" lvl="4" marL="2286000" algn="l">
              <a:spcBef>
                <a:spcPts val="320"/>
              </a:spcBef>
              <a:spcAft>
                <a:spcPts val="0"/>
              </a:spcAft>
              <a:buClr>
                <a:srgbClr val="3F3F3F"/>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38"/>
          <p:cNvSpPr txBox="1"/>
          <p:nvPr>
            <p:ph idx="2" type="body"/>
          </p:nvPr>
        </p:nvSpPr>
        <p:spPr>
          <a:xfrm>
            <a:off x="609600" y="2174875"/>
            <a:ext cx="5386917"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SzPts val="2400"/>
              <a:buChar char="»"/>
              <a:defRPr sz="2400"/>
            </a:lvl1pPr>
            <a:lvl2pPr indent="-355600" lvl="1" marL="914400" algn="l">
              <a:spcBef>
                <a:spcPts val="400"/>
              </a:spcBef>
              <a:spcAft>
                <a:spcPts val="0"/>
              </a:spcAft>
              <a:buSzPts val="2000"/>
              <a:buChar char="»"/>
              <a:defRPr sz="2000"/>
            </a:lvl2pPr>
            <a:lvl3pPr indent="-342900" lvl="2" marL="1371600" algn="l">
              <a:spcBef>
                <a:spcPts val="360"/>
              </a:spcBef>
              <a:spcAft>
                <a:spcPts val="0"/>
              </a:spcAft>
              <a:buSzPts val="1800"/>
              <a:buChar char="›"/>
              <a:defRPr sz="1800"/>
            </a:lvl3pPr>
            <a:lvl4pPr indent="-330200" lvl="3" marL="1828800" algn="l">
              <a:spcBef>
                <a:spcPts val="320"/>
              </a:spcBef>
              <a:spcAft>
                <a:spcPts val="0"/>
              </a:spcAft>
              <a:buClr>
                <a:srgbClr val="3F3F3F"/>
              </a:buClr>
              <a:buSzPts val="1600"/>
              <a:buChar char="–"/>
              <a:defRPr sz="1600"/>
            </a:lvl4pPr>
            <a:lvl5pPr indent="-330200" lvl="4" marL="2286000" algn="l">
              <a:spcBef>
                <a:spcPts val="320"/>
              </a:spcBef>
              <a:spcAft>
                <a:spcPts val="0"/>
              </a:spcAft>
              <a:buClr>
                <a:srgbClr val="3F3F3F"/>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38"/>
          <p:cNvSpPr txBox="1"/>
          <p:nvPr>
            <p:ph idx="3" type="body"/>
          </p:nvPr>
        </p:nvSpPr>
        <p:spPr>
          <a:xfrm>
            <a:off x="6193368" y="1535113"/>
            <a:ext cx="5389033"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SzPts val="2400"/>
              <a:buNone/>
              <a:defRPr b="1" sz="2400"/>
            </a:lvl1pPr>
            <a:lvl2pPr indent="-228600" lvl="1" marL="914400" algn="l">
              <a:spcBef>
                <a:spcPts val="400"/>
              </a:spcBef>
              <a:spcAft>
                <a:spcPts val="0"/>
              </a:spcAft>
              <a:buSzPts val="2000"/>
              <a:buNone/>
              <a:defRPr b="1" sz="2000"/>
            </a:lvl2pPr>
            <a:lvl3pPr indent="-228600" lvl="2" marL="1371600" algn="l">
              <a:spcBef>
                <a:spcPts val="360"/>
              </a:spcBef>
              <a:spcAft>
                <a:spcPts val="0"/>
              </a:spcAft>
              <a:buSzPts val="1800"/>
              <a:buNone/>
              <a:defRPr b="1" sz="1800"/>
            </a:lvl3pPr>
            <a:lvl4pPr indent="-228600" lvl="3" marL="1828800" algn="l">
              <a:spcBef>
                <a:spcPts val="320"/>
              </a:spcBef>
              <a:spcAft>
                <a:spcPts val="0"/>
              </a:spcAft>
              <a:buClr>
                <a:srgbClr val="3F3F3F"/>
              </a:buClr>
              <a:buSzPts val="1600"/>
              <a:buNone/>
              <a:defRPr b="1" sz="1600"/>
            </a:lvl4pPr>
            <a:lvl5pPr indent="-228600" lvl="4" marL="2286000" algn="l">
              <a:spcBef>
                <a:spcPts val="320"/>
              </a:spcBef>
              <a:spcAft>
                <a:spcPts val="0"/>
              </a:spcAft>
              <a:buClr>
                <a:srgbClr val="3F3F3F"/>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38"/>
          <p:cNvSpPr txBox="1"/>
          <p:nvPr>
            <p:ph idx="4" type="body"/>
          </p:nvPr>
        </p:nvSpPr>
        <p:spPr>
          <a:xfrm>
            <a:off x="6193368" y="2174875"/>
            <a:ext cx="5389033"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SzPts val="2400"/>
              <a:buChar char="»"/>
              <a:defRPr sz="2400"/>
            </a:lvl1pPr>
            <a:lvl2pPr indent="-355600" lvl="1" marL="914400" algn="l">
              <a:spcBef>
                <a:spcPts val="400"/>
              </a:spcBef>
              <a:spcAft>
                <a:spcPts val="0"/>
              </a:spcAft>
              <a:buSzPts val="2000"/>
              <a:buChar char="»"/>
              <a:defRPr sz="2000"/>
            </a:lvl2pPr>
            <a:lvl3pPr indent="-342900" lvl="2" marL="1371600" algn="l">
              <a:spcBef>
                <a:spcPts val="360"/>
              </a:spcBef>
              <a:spcAft>
                <a:spcPts val="0"/>
              </a:spcAft>
              <a:buSzPts val="1800"/>
              <a:buChar char="›"/>
              <a:defRPr sz="1800"/>
            </a:lvl3pPr>
            <a:lvl4pPr indent="-330200" lvl="3" marL="1828800" algn="l">
              <a:spcBef>
                <a:spcPts val="320"/>
              </a:spcBef>
              <a:spcAft>
                <a:spcPts val="0"/>
              </a:spcAft>
              <a:buClr>
                <a:srgbClr val="3F3F3F"/>
              </a:buClr>
              <a:buSzPts val="1600"/>
              <a:buChar char="–"/>
              <a:defRPr sz="1600"/>
            </a:lvl4pPr>
            <a:lvl5pPr indent="-330200" lvl="4" marL="2286000" algn="l">
              <a:spcBef>
                <a:spcPts val="320"/>
              </a:spcBef>
              <a:spcAft>
                <a:spcPts val="0"/>
              </a:spcAft>
              <a:buClr>
                <a:srgbClr val="3F3F3F"/>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38"/>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38"/>
          <p:cNvSpPr txBox="1"/>
          <p:nvPr>
            <p:ph idx="11" type="ftr"/>
          </p:nvPr>
        </p:nvSpPr>
        <p:spPr>
          <a:xfrm>
            <a:off x="4165600" y="6356351"/>
            <a:ext cx="3860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2" name="Google Shape;52;p38"/>
          <p:cNvSpPr txBox="1"/>
          <p:nvPr>
            <p:ph idx="12" type="sldNum"/>
          </p:nvPr>
        </p:nvSpPr>
        <p:spPr>
          <a:xfrm>
            <a:off x="8737600" y="6356351"/>
            <a:ext cx="28448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vi-V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39"/>
          <p:cNvSpPr txBox="1"/>
          <p:nvPr>
            <p:ph type="title"/>
          </p:nvPr>
        </p:nvSpPr>
        <p:spPr>
          <a:xfrm>
            <a:off x="3962400" y="76201"/>
            <a:ext cx="8026400" cy="5334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39"/>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39"/>
          <p:cNvSpPr txBox="1"/>
          <p:nvPr>
            <p:ph idx="11" type="ftr"/>
          </p:nvPr>
        </p:nvSpPr>
        <p:spPr>
          <a:xfrm>
            <a:off x="4165600" y="6356351"/>
            <a:ext cx="3860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7" name="Google Shape;57;p39"/>
          <p:cNvSpPr txBox="1"/>
          <p:nvPr>
            <p:ph idx="12" type="sldNum"/>
          </p:nvPr>
        </p:nvSpPr>
        <p:spPr>
          <a:xfrm>
            <a:off x="8737600" y="6356351"/>
            <a:ext cx="28448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vi-V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40"/>
          <p:cNvSpPr txBox="1"/>
          <p:nvPr>
            <p:ph type="title"/>
          </p:nvPr>
        </p:nvSpPr>
        <p:spPr>
          <a:xfrm>
            <a:off x="609601" y="273050"/>
            <a:ext cx="4011084" cy="1162050"/>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Clr>
                <a:srgbClr val="3F3F3F"/>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40"/>
          <p:cNvSpPr txBox="1"/>
          <p:nvPr>
            <p:ph idx="1" type="body"/>
          </p:nvPr>
        </p:nvSpPr>
        <p:spPr>
          <a:xfrm>
            <a:off x="4766733" y="273051"/>
            <a:ext cx="6815667"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SzPts val="3200"/>
              <a:buChar char="»"/>
              <a:defRPr sz="3200"/>
            </a:lvl1pPr>
            <a:lvl2pPr indent="-406400" lvl="1" marL="914400" algn="l">
              <a:spcBef>
                <a:spcPts val="560"/>
              </a:spcBef>
              <a:spcAft>
                <a:spcPts val="0"/>
              </a:spcAft>
              <a:buSzPts val="2800"/>
              <a:buChar char="»"/>
              <a:defRPr sz="2800"/>
            </a:lvl2pPr>
            <a:lvl3pPr indent="-381000" lvl="2" marL="1371600" algn="l">
              <a:spcBef>
                <a:spcPts val="480"/>
              </a:spcBef>
              <a:spcAft>
                <a:spcPts val="0"/>
              </a:spcAft>
              <a:buSzPts val="2400"/>
              <a:buChar char="›"/>
              <a:defRPr sz="2400"/>
            </a:lvl3pPr>
            <a:lvl4pPr indent="-355600" lvl="3" marL="1828800" algn="l">
              <a:spcBef>
                <a:spcPts val="400"/>
              </a:spcBef>
              <a:spcAft>
                <a:spcPts val="0"/>
              </a:spcAft>
              <a:buClr>
                <a:srgbClr val="3F3F3F"/>
              </a:buClr>
              <a:buSzPts val="2000"/>
              <a:buChar char="–"/>
              <a:defRPr sz="2000"/>
            </a:lvl4pPr>
            <a:lvl5pPr indent="-355600" lvl="4" marL="2286000" algn="l">
              <a:spcBef>
                <a:spcPts val="400"/>
              </a:spcBef>
              <a:spcAft>
                <a:spcPts val="0"/>
              </a:spcAft>
              <a:buClr>
                <a:srgbClr val="3F3F3F"/>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40"/>
          <p:cNvSpPr txBox="1"/>
          <p:nvPr>
            <p:ph idx="2" type="body"/>
          </p:nvPr>
        </p:nvSpPr>
        <p:spPr>
          <a:xfrm>
            <a:off x="609601" y="1435101"/>
            <a:ext cx="4011084"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SzPts val="1400"/>
              <a:buNone/>
              <a:defRPr sz="1400"/>
            </a:lvl1pPr>
            <a:lvl2pPr indent="-228600" lvl="1" marL="914400" algn="l">
              <a:spcBef>
                <a:spcPts val="240"/>
              </a:spcBef>
              <a:spcAft>
                <a:spcPts val="0"/>
              </a:spcAft>
              <a:buSzPts val="1200"/>
              <a:buNone/>
              <a:defRPr sz="1200"/>
            </a:lvl2pPr>
            <a:lvl3pPr indent="-228600" lvl="2" marL="1371600" algn="l">
              <a:spcBef>
                <a:spcPts val="200"/>
              </a:spcBef>
              <a:spcAft>
                <a:spcPts val="0"/>
              </a:spcAft>
              <a:buSzPts val="1000"/>
              <a:buNone/>
              <a:defRPr sz="1000"/>
            </a:lvl3pPr>
            <a:lvl4pPr indent="-228600" lvl="3" marL="1828800" algn="l">
              <a:spcBef>
                <a:spcPts val="180"/>
              </a:spcBef>
              <a:spcAft>
                <a:spcPts val="0"/>
              </a:spcAft>
              <a:buClr>
                <a:srgbClr val="3F3F3F"/>
              </a:buClr>
              <a:buSzPts val="900"/>
              <a:buNone/>
              <a:defRPr sz="900"/>
            </a:lvl4pPr>
            <a:lvl5pPr indent="-228600" lvl="4" marL="2286000" algn="l">
              <a:spcBef>
                <a:spcPts val="180"/>
              </a:spcBef>
              <a:spcAft>
                <a:spcPts val="0"/>
              </a:spcAft>
              <a:buClr>
                <a:srgbClr val="3F3F3F"/>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40"/>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40"/>
          <p:cNvSpPr txBox="1"/>
          <p:nvPr>
            <p:ph idx="11" type="ftr"/>
          </p:nvPr>
        </p:nvSpPr>
        <p:spPr>
          <a:xfrm>
            <a:off x="4165600" y="6356351"/>
            <a:ext cx="3860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4" name="Google Shape;64;p40"/>
          <p:cNvSpPr txBox="1"/>
          <p:nvPr>
            <p:ph idx="12" type="sldNum"/>
          </p:nvPr>
        </p:nvSpPr>
        <p:spPr>
          <a:xfrm>
            <a:off x="8737600" y="6356351"/>
            <a:ext cx="28448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vi-V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41"/>
          <p:cNvSpPr txBox="1"/>
          <p:nvPr>
            <p:ph type="title"/>
          </p:nvPr>
        </p:nvSpPr>
        <p:spPr>
          <a:xfrm>
            <a:off x="2389717" y="4800600"/>
            <a:ext cx="7315200" cy="566738"/>
          </a:xfrm>
          <a:prstGeom prst="rect">
            <a:avLst/>
          </a:prstGeom>
          <a:noFill/>
          <a:ln>
            <a:noFill/>
          </a:ln>
        </p:spPr>
        <p:txBody>
          <a:bodyPr anchorCtr="0" anchor="b" bIns="45700" lIns="91425" spcFirstLastPara="1" rIns="91425" wrap="square" tIns="45700">
            <a:noAutofit/>
          </a:bodyPr>
          <a:lstStyle>
            <a:lvl1pPr lvl="0" algn="l">
              <a:spcBef>
                <a:spcPts val="0"/>
              </a:spcBef>
              <a:spcAft>
                <a:spcPts val="0"/>
              </a:spcAft>
              <a:buClr>
                <a:srgbClr val="3F3F3F"/>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41"/>
          <p:cNvSpPr/>
          <p:nvPr>
            <p:ph idx="2" type="pic"/>
          </p:nvPr>
        </p:nvSpPr>
        <p:spPr>
          <a:xfrm>
            <a:off x="2389717" y="612775"/>
            <a:ext cx="7315200" cy="4114800"/>
          </a:xfrm>
          <a:prstGeom prst="rect">
            <a:avLst/>
          </a:prstGeom>
          <a:noFill/>
          <a:ln>
            <a:noFill/>
          </a:ln>
        </p:spPr>
        <p:txBody>
          <a:bodyPr anchorCtr="0" anchor="t" bIns="45700" lIns="91425" spcFirstLastPara="1" rIns="91425" wrap="square" tIns="45700">
            <a:normAutofit/>
          </a:bodyPr>
          <a:lstStyle>
            <a:lvl1pPr lvl="0" marR="0" rtl="0" algn="l">
              <a:spcBef>
                <a:spcPts val="640"/>
              </a:spcBef>
              <a:spcAft>
                <a:spcPts val="0"/>
              </a:spcAft>
              <a:buClr>
                <a:srgbClr val="C00000"/>
              </a:buClr>
              <a:buSzPts val="3200"/>
              <a:buFont typeface="Calibri"/>
              <a:buNone/>
              <a:defRPr b="0" i="0" sz="3200" u="none" cap="none" strike="noStrike">
                <a:solidFill>
                  <a:srgbClr val="3F3F3F"/>
                </a:solidFill>
                <a:latin typeface="Calibri"/>
                <a:ea typeface="Calibri"/>
                <a:cs typeface="Calibri"/>
                <a:sym typeface="Calibri"/>
              </a:defRPr>
            </a:lvl1pPr>
            <a:lvl2pPr lvl="1" marR="0" rtl="0" algn="l">
              <a:spcBef>
                <a:spcPts val="560"/>
              </a:spcBef>
              <a:spcAft>
                <a:spcPts val="0"/>
              </a:spcAft>
              <a:buClr>
                <a:srgbClr val="C00000"/>
              </a:buClr>
              <a:buSzPts val="2800"/>
              <a:buFont typeface="Calibri"/>
              <a:buNone/>
              <a:defRPr b="0" i="0" sz="2800" u="none" cap="none" strike="noStrike">
                <a:solidFill>
                  <a:srgbClr val="3F3F3F"/>
                </a:solidFill>
                <a:latin typeface="Calibri"/>
                <a:ea typeface="Calibri"/>
                <a:cs typeface="Calibri"/>
                <a:sym typeface="Calibri"/>
              </a:defRPr>
            </a:lvl2pPr>
            <a:lvl3pPr lvl="2" marR="0" rtl="0" algn="l">
              <a:spcBef>
                <a:spcPts val="480"/>
              </a:spcBef>
              <a:spcAft>
                <a:spcPts val="0"/>
              </a:spcAft>
              <a:buClr>
                <a:srgbClr val="C00000"/>
              </a:buClr>
              <a:buSzPts val="2400"/>
              <a:buFont typeface="Calibri"/>
              <a:buNone/>
              <a:defRPr b="0" i="0" sz="2400" u="none" cap="none" strike="noStrike">
                <a:solidFill>
                  <a:srgbClr val="3F3F3F"/>
                </a:solidFill>
                <a:latin typeface="Calibri"/>
                <a:ea typeface="Calibri"/>
                <a:cs typeface="Calibri"/>
                <a:sym typeface="Calibri"/>
              </a:defRPr>
            </a:lvl3pPr>
            <a:lvl4pPr lvl="3" marR="0" rtl="0" algn="l">
              <a:spcBef>
                <a:spcPts val="400"/>
              </a:spcBef>
              <a:spcAft>
                <a:spcPts val="0"/>
              </a:spcAft>
              <a:buClr>
                <a:srgbClr val="3F3F3F"/>
              </a:buClr>
              <a:buSzPts val="2000"/>
              <a:buFont typeface="Arial"/>
              <a:buNone/>
              <a:defRPr b="0" i="0" sz="2000" u="none" cap="none" strike="noStrike">
                <a:solidFill>
                  <a:srgbClr val="3F3F3F"/>
                </a:solidFill>
                <a:latin typeface="Calibri"/>
                <a:ea typeface="Calibri"/>
                <a:cs typeface="Calibri"/>
                <a:sym typeface="Calibri"/>
              </a:defRPr>
            </a:lvl4pPr>
            <a:lvl5pPr lvl="4" marR="0" rtl="0" algn="l">
              <a:spcBef>
                <a:spcPts val="400"/>
              </a:spcBef>
              <a:spcAft>
                <a:spcPts val="0"/>
              </a:spcAft>
              <a:buClr>
                <a:srgbClr val="3F3F3F"/>
              </a:buClr>
              <a:buSzPts val="2000"/>
              <a:buFont typeface="Arial"/>
              <a:buNone/>
              <a:defRPr b="0" i="0" sz="2000" u="none" cap="none" strike="noStrike">
                <a:solidFill>
                  <a:srgbClr val="3F3F3F"/>
                </a:solidFill>
                <a:latin typeface="Calibri"/>
                <a:ea typeface="Calibri"/>
                <a:cs typeface="Calibri"/>
                <a:sym typeface="Calibri"/>
              </a:defRPr>
            </a:lvl5pPr>
            <a:lvl6pPr lvl="5"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8" name="Google Shape;68;p41"/>
          <p:cNvSpPr txBox="1"/>
          <p:nvPr>
            <p:ph idx="1" type="body"/>
          </p:nvPr>
        </p:nvSpPr>
        <p:spPr>
          <a:xfrm>
            <a:off x="2389717" y="5367338"/>
            <a:ext cx="73152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SzPts val="1400"/>
              <a:buNone/>
              <a:defRPr sz="1400"/>
            </a:lvl1pPr>
            <a:lvl2pPr indent="-228600" lvl="1" marL="914400" algn="l">
              <a:spcBef>
                <a:spcPts val="240"/>
              </a:spcBef>
              <a:spcAft>
                <a:spcPts val="0"/>
              </a:spcAft>
              <a:buSzPts val="1200"/>
              <a:buNone/>
              <a:defRPr sz="1200"/>
            </a:lvl2pPr>
            <a:lvl3pPr indent="-228600" lvl="2" marL="1371600" algn="l">
              <a:spcBef>
                <a:spcPts val="200"/>
              </a:spcBef>
              <a:spcAft>
                <a:spcPts val="0"/>
              </a:spcAft>
              <a:buSzPts val="1000"/>
              <a:buNone/>
              <a:defRPr sz="1000"/>
            </a:lvl3pPr>
            <a:lvl4pPr indent="-228600" lvl="3" marL="1828800" algn="l">
              <a:spcBef>
                <a:spcPts val="180"/>
              </a:spcBef>
              <a:spcAft>
                <a:spcPts val="0"/>
              </a:spcAft>
              <a:buClr>
                <a:srgbClr val="3F3F3F"/>
              </a:buClr>
              <a:buSzPts val="900"/>
              <a:buNone/>
              <a:defRPr sz="900"/>
            </a:lvl4pPr>
            <a:lvl5pPr indent="-228600" lvl="4" marL="2286000" algn="l">
              <a:spcBef>
                <a:spcPts val="180"/>
              </a:spcBef>
              <a:spcAft>
                <a:spcPts val="0"/>
              </a:spcAft>
              <a:buClr>
                <a:srgbClr val="3F3F3F"/>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41"/>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41"/>
          <p:cNvSpPr txBox="1"/>
          <p:nvPr>
            <p:ph idx="11" type="ftr"/>
          </p:nvPr>
        </p:nvSpPr>
        <p:spPr>
          <a:xfrm>
            <a:off x="4165600" y="6356351"/>
            <a:ext cx="38608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1" name="Google Shape;71;p41"/>
          <p:cNvSpPr txBox="1"/>
          <p:nvPr>
            <p:ph idx="12" type="sldNum"/>
          </p:nvPr>
        </p:nvSpPr>
        <p:spPr>
          <a:xfrm>
            <a:off x="8737600" y="6356351"/>
            <a:ext cx="28448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chemeClr val="dk1"/>
                </a:solidFill>
                <a:latin typeface="Calibri"/>
                <a:ea typeface="Calibri"/>
                <a:cs typeface="Calibri"/>
                <a:sym typeface="Calibri"/>
              </a:defRPr>
            </a:lvl1pPr>
            <a:lvl2pPr indent="0" lvl="1" marL="0" marR="0" rtl="0" algn="l">
              <a:spcBef>
                <a:spcPts val="0"/>
              </a:spcBef>
              <a:buNone/>
              <a:defRPr sz="1800">
                <a:solidFill>
                  <a:schemeClr val="dk1"/>
                </a:solidFill>
                <a:latin typeface="Calibri"/>
                <a:ea typeface="Calibri"/>
                <a:cs typeface="Calibri"/>
                <a:sym typeface="Calibri"/>
              </a:defRPr>
            </a:lvl2pPr>
            <a:lvl3pPr indent="0" lvl="2" marL="0" marR="0" rtl="0" algn="l">
              <a:spcBef>
                <a:spcPts val="0"/>
              </a:spcBef>
              <a:buNone/>
              <a:defRPr sz="1800">
                <a:solidFill>
                  <a:schemeClr val="dk1"/>
                </a:solidFill>
                <a:latin typeface="Calibri"/>
                <a:ea typeface="Calibri"/>
                <a:cs typeface="Calibri"/>
                <a:sym typeface="Calibri"/>
              </a:defRPr>
            </a:lvl3pPr>
            <a:lvl4pPr indent="0" lvl="3" marL="0" marR="0" rtl="0" algn="l">
              <a:spcBef>
                <a:spcPts val="0"/>
              </a:spcBef>
              <a:buNone/>
              <a:defRPr sz="1800">
                <a:solidFill>
                  <a:schemeClr val="dk1"/>
                </a:solidFill>
                <a:latin typeface="Calibri"/>
                <a:ea typeface="Calibri"/>
                <a:cs typeface="Calibri"/>
                <a:sym typeface="Calibri"/>
              </a:defRPr>
            </a:lvl4pPr>
            <a:lvl5pPr indent="0" lvl="4" marL="0" marR="0" rtl="0" algn="l">
              <a:spcBef>
                <a:spcPts val="0"/>
              </a:spcBef>
              <a:buNone/>
              <a:defRPr sz="1800">
                <a:solidFill>
                  <a:schemeClr val="dk1"/>
                </a:solidFill>
                <a:latin typeface="Calibri"/>
                <a:ea typeface="Calibri"/>
                <a:cs typeface="Calibri"/>
                <a:sym typeface="Calibri"/>
              </a:defRPr>
            </a:lvl5pPr>
            <a:lvl6pPr indent="0" lvl="5" marL="0" marR="0" rtl="0" algn="l">
              <a:spcBef>
                <a:spcPts val="0"/>
              </a:spcBef>
              <a:buNone/>
              <a:defRPr sz="1800">
                <a:solidFill>
                  <a:schemeClr val="dk1"/>
                </a:solidFill>
                <a:latin typeface="Calibri"/>
                <a:ea typeface="Calibri"/>
                <a:cs typeface="Calibri"/>
                <a:sym typeface="Calibri"/>
              </a:defRPr>
            </a:lvl6pPr>
            <a:lvl7pPr indent="0" lvl="6" marL="0" marR="0" rtl="0" algn="l">
              <a:spcBef>
                <a:spcPts val="0"/>
              </a:spcBef>
              <a:buNone/>
              <a:defRPr sz="1800">
                <a:solidFill>
                  <a:schemeClr val="dk1"/>
                </a:solidFill>
                <a:latin typeface="Calibri"/>
                <a:ea typeface="Calibri"/>
                <a:cs typeface="Calibri"/>
                <a:sym typeface="Calibri"/>
              </a:defRPr>
            </a:lvl7pPr>
            <a:lvl8pPr indent="0" lvl="7" marL="0" marR="0" rtl="0" algn="l">
              <a:spcBef>
                <a:spcPts val="0"/>
              </a:spcBef>
              <a:buNone/>
              <a:defRPr sz="1800">
                <a:solidFill>
                  <a:schemeClr val="dk1"/>
                </a:solidFill>
                <a:latin typeface="Calibri"/>
                <a:ea typeface="Calibri"/>
                <a:cs typeface="Calibri"/>
                <a:sym typeface="Calibri"/>
              </a:defRPr>
            </a:lvl8pPr>
            <a:lvl9pPr indent="0" lvl="8" marL="0" marR="0" rtl="0" algn="l">
              <a:spcBef>
                <a:spcPts val="0"/>
              </a:spcBef>
              <a:buNone/>
              <a:defRPr sz="1800">
                <a:solidFill>
                  <a:schemeClr val="dk1"/>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vi-V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2"/>
          <p:cNvSpPr txBox="1"/>
          <p:nvPr>
            <p:ph type="title"/>
          </p:nvPr>
        </p:nvSpPr>
        <p:spPr>
          <a:xfrm>
            <a:off x="3962400" y="76201"/>
            <a:ext cx="8026400" cy="5334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rgbClr val="3F3F3F"/>
              </a:buClr>
              <a:buSzPts val="4000"/>
              <a:buFont typeface="Calibri"/>
              <a:buNone/>
              <a:defRPr b="1" i="0" sz="4000" u="none" cap="none" strike="noStrike">
                <a:solidFill>
                  <a:srgbClr val="3F3F3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32"/>
          <p:cNvSpPr txBox="1"/>
          <p:nvPr>
            <p:ph idx="1" type="body"/>
          </p:nvPr>
        </p:nvSpPr>
        <p:spPr>
          <a:xfrm>
            <a:off x="609600" y="1600201"/>
            <a:ext cx="109728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rgbClr val="C00000"/>
              </a:buClr>
              <a:buSzPts val="3200"/>
              <a:buFont typeface="Calibri"/>
              <a:buChar char="»"/>
              <a:defRPr b="0" i="0" sz="3200" u="none" cap="none" strike="noStrike">
                <a:solidFill>
                  <a:srgbClr val="3F3F3F"/>
                </a:solidFill>
                <a:latin typeface="Calibri"/>
                <a:ea typeface="Calibri"/>
                <a:cs typeface="Calibri"/>
                <a:sym typeface="Calibri"/>
              </a:defRPr>
            </a:lvl1pPr>
            <a:lvl2pPr indent="-406400" lvl="1" marL="914400" marR="0" rtl="0" algn="l">
              <a:spcBef>
                <a:spcPts val="560"/>
              </a:spcBef>
              <a:spcAft>
                <a:spcPts val="0"/>
              </a:spcAft>
              <a:buClr>
                <a:srgbClr val="C00000"/>
              </a:buClr>
              <a:buSzPts val="2800"/>
              <a:buFont typeface="Calibri"/>
              <a:buChar char="»"/>
              <a:defRPr b="0" i="0" sz="2800" u="none" cap="none" strike="noStrike">
                <a:solidFill>
                  <a:srgbClr val="3F3F3F"/>
                </a:solidFill>
                <a:latin typeface="Calibri"/>
                <a:ea typeface="Calibri"/>
                <a:cs typeface="Calibri"/>
                <a:sym typeface="Calibri"/>
              </a:defRPr>
            </a:lvl2pPr>
            <a:lvl3pPr indent="-381000" lvl="2" marL="1371600" marR="0" rtl="0" algn="l">
              <a:spcBef>
                <a:spcPts val="480"/>
              </a:spcBef>
              <a:spcAft>
                <a:spcPts val="0"/>
              </a:spcAft>
              <a:buClr>
                <a:srgbClr val="C00000"/>
              </a:buClr>
              <a:buSzPts val="2400"/>
              <a:buFont typeface="Calibri"/>
              <a:buChar char="›"/>
              <a:defRPr b="0" i="0" sz="2400" u="none" cap="none" strike="noStrike">
                <a:solidFill>
                  <a:srgbClr val="3F3F3F"/>
                </a:solidFill>
                <a:latin typeface="Calibri"/>
                <a:ea typeface="Calibri"/>
                <a:cs typeface="Calibri"/>
                <a:sym typeface="Calibri"/>
              </a:defRPr>
            </a:lvl3pPr>
            <a:lvl4pPr indent="-355600" lvl="3" marL="1828800" marR="0" rtl="0" algn="l">
              <a:spcBef>
                <a:spcPts val="400"/>
              </a:spcBef>
              <a:spcAft>
                <a:spcPts val="0"/>
              </a:spcAft>
              <a:buClr>
                <a:srgbClr val="3F3F3F"/>
              </a:buClr>
              <a:buSzPts val="2000"/>
              <a:buFont typeface="Arial"/>
              <a:buChar char="–"/>
              <a:defRPr b="0" i="0" sz="2000" u="none" cap="none" strike="noStrike">
                <a:solidFill>
                  <a:srgbClr val="3F3F3F"/>
                </a:solidFill>
                <a:latin typeface="Calibri"/>
                <a:ea typeface="Calibri"/>
                <a:cs typeface="Calibri"/>
                <a:sym typeface="Calibri"/>
              </a:defRPr>
            </a:lvl4pPr>
            <a:lvl5pPr indent="-355600" lvl="4" marL="2286000" marR="0" rtl="0" algn="l">
              <a:spcBef>
                <a:spcPts val="400"/>
              </a:spcBef>
              <a:spcAft>
                <a:spcPts val="0"/>
              </a:spcAft>
              <a:buClr>
                <a:srgbClr val="3F3F3F"/>
              </a:buClr>
              <a:buSzPts val="2000"/>
              <a:buFont typeface="Arial"/>
              <a:buChar char="»"/>
              <a:defRPr b="0" i="0" sz="2000" u="none" cap="none" strike="noStrike">
                <a:solidFill>
                  <a:srgbClr val="3F3F3F"/>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32"/>
          <p:cNvSpPr txBox="1"/>
          <p:nvPr>
            <p:ph idx="10" type="dt"/>
          </p:nvPr>
        </p:nvSpPr>
        <p:spPr>
          <a:xfrm>
            <a:off x="609600" y="6356351"/>
            <a:ext cx="28448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jp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8.jpg"/><Relationship Id="rId4" Type="http://schemas.openxmlformats.org/officeDocument/2006/relationships/image" Target="../media/image17.png"/><Relationship Id="rId5" Type="http://schemas.openxmlformats.org/officeDocument/2006/relationships/image" Target="../media/image16.png"/><Relationship Id="rId6" Type="http://schemas.openxmlformats.org/officeDocument/2006/relationships/image" Target="../media/image14.png"/><Relationship Id="rId7"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9.jpg"/><Relationship Id="rId4" Type="http://schemas.openxmlformats.org/officeDocument/2006/relationships/image" Target="../media/image15.png"/><Relationship Id="rId5" Type="http://schemas.openxmlformats.org/officeDocument/2006/relationships/image" Target="../media/image13.jpg"/><Relationship Id="rId6" Type="http://schemas.openxmlformats.org/officeDocument/2006/relationships/image" Target="../media/image1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4.png"/><Relationship Id="rId4" Type="http://schemas.openxmlformats.org/officeDocument/2006/relationships/image" Target="../media/image22.png"/><Relationship Id="rId5"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http://shopee.vn/docs/3605"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pic>
        <p:nvPicPr>
          <p:cNvPr id="88" name="Google Shape;88;p1"/>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89" name="Google Shape;89;p1"/>
          <p:cNvPicPr preferRelativeResize="0"/>
          <p:nvPr/>
        </p:nvPicPr>
        <p:blipFill rotWithShape="1">
          <a:blip r:embed="rId4">
            <a:alphaModFix/>
          </a:blip>
          <a:srcRect b="0" l="0" r="0" t="0"/>
          <a:stretch/>
        </p:blipFill>
        <p:spPr>
          <a:xfrm>
            <a:off x="1569425" y="150652"/>
            <a:ext cx="609251" cy="609251"/>
          </a:xfrm>
          <a:prstGeom prst="rect">
            <a:avLst/>
          </a:prstGeom>
          <a:noFill/>
          <a:ln>
            <a:noFill/>
          </a:ln>
        </p:spPr>
      </p:pic>
      <p:pic>
        <p:nvPicPr>
          <p:cNvPr id="90" name="Google Shape;90;p1"/>
          <p:cNvPicPr preferRelativeResize="0"/>
          <p:nvPr/>
        </p:nvPicPr>
        <p:blipFill rotWithShape="1">
          <a:blip r:embed="rId5">
            <a:alphaModFix/>
          </a:blip>
          <a:srcRect b="0" l="0" r="0" t="0"/>
          <a:stretch/>
        </p:blipFill>
        <p:spPr>
          <a:xfrm>
            <a:off x="2430967" y="190500"/>
            <a:ext cx="603180" cy="632460"/>
          </a:xfrm>
          <a:prstGeom prst="rect">
            <a:avLst/>
          </a:prstGeom>
          <a:noFill/>
          <a:ln>
            <a:noFill/>
          </a:ln>
        </p:spPr>
      </p:pic>
      <p:pic>
        <p:nvPicPr>
          <p:cNvPr id="91" name="Google Shape;91;p1"/>
          <p:cNvPicPr preferRelativeResize="0"/>
          <p:nvPr/>
        </p:nvPicPr>
        <p:blipFill rotWithShape="1">
          <a:blip r:embed="rId6">
            <a:alphaModFix/>
          </a:blip>
          <a:srcRect b="0" l="0" r="0" t="0"/>
          <a:stretch/>
        </p:blipFill>
        <p:spPr>
          <a:xfrm>
            <a:off x="187916" y="291226"/>
            <a:ext cx="1193593" cy="5681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10"/>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175" name="Google Shape;175;p10"/>
          <p:cNvSpPr txBox="1"/>
          <p:nvPr/>
        </p:nvSpPr>
        <p:spPr>
          <a:xfrm>
            <a:off x="4038600" y="431105"/>
            <a:ext cx="6172200" cy="83099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66092"/>
                </a:solidFill>
                <a:latin typeface="Calibri"/>
                <a:ea typeface="Calibri"/>
                <a:cs typeface="Calibri"/>
                <a:sym typeface="Calibri"/>
              </a:rPr>
              <a:t>Điều kiện giao dịch chung (GTCs/T&amp;Cs/GTs)</a:t>
            </a:r>
            <a:endParaRPr/>
          </a:p>
          <a:p>
            <a:pPr indent="0" lvl="0" marL="0" marR="0" rtl="0" algn="ctr">
              <a:spcBef>
                <a:spcPts val="0"/>
              </a:spcBef>
              <a:spcAft>
                <a:spcPts val="0"/>
              </a:spcAft>
              <a:buNone/>
            </a:pPr>
            <a:r>
              <a:rPr b="1" lang="vi-VN" sz="2400">
                <a:solidFill>
                  <a:srgbClr val="366092"/>
                </a:solidFill>
                <a:latin typeface="Calibri"/>
                <a:ea typeface="Calibri"/>
                <a:cs typeface="Calibri"/>
                <a:sym typeface="Calibri"/>
              </a:rPr>
              <a:t>Hãy xem vài ví dụ sau: Sendo.vn </a:t>
            </a:r>
            <a:endParaRPr/>
          </a:p>
        </p:txBody>
      </p:sp>
      <p:sp>
        <p:nvSpPr>
          <p:cNvPr id="176" name="Google Shape;176;p10"/>
          <p:cNvSpPr txBox="1"/>
          <p:nvPr/>
        </p:nvSpPr>
        <p:spPr>
          <a:xfrm>
            <a:off x="533400" y="1448097"/>
            <a:ext cx="11277600" cy="1292662"/>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b="1" lang="vi-VN" sz="1800" cap="none">
                <a:solidFill>
                  <a:srgbClr val="0066CC"/>
                </a:solidFill>
                <a:latin typeface="Roboto"/>
                <a:ea typeface="Roboto"/>
                <a:cs typeface="Roboto"/>
                <a:sym typeface="Roboto"/>
              </a:rPr>
              <a:t>XI. ĐIỀU KHOẢN ÁP DỤNG</a:t>
            </a:r>
            <a:endParaRPr/>
          </a:p>
          <a:p>
            <a:pPr indent="0" lvl="0" marL="0" marR="0" rtl="0" algn="just">
              <a:lnSpc>
                <a:spcPct val="150000"/>
              </a:lnSpc>
              <a:spcBef>
                <a:spcPts val="0"/>
              </a:spcBef>
              <a:spcAft>
                <a:spcPts val="0"/>
              </a:spcAft>
              <a:buNone/>
            </a:pPr>
            <a:r>
              <a:rPr lang="vi-VN" sz="1800">
                <a:solidFill>
                  <a:srgbClr val="000000"/>
                </a:solidFill>
                <a:latin typeface="Roboto"/>
                <a:ea typeface="Roboto"/>
                <a:cs typeface="Roboto"/>
                <a:sym typeface="Roboto"/>
              </a:rPr>
              <a:t>1. Tranh chấp phát sinh trong quá trình giao dịch trên Sàn Giao Dịch sẽ được các bên thương lượng giải quyết, trường hợp không tự giải quyết được thì đưa ra Cơ quan có thẩm quyền giải quyết theo quy định pháp luật;</a:t>
            </a:r>
            <a:endParaRPr/>
          </a:p>
        </p:txBody>
      </p:sp>
      <p:pic>
        <p:nvPicPr>
          <p:cNvPr id="177" name="Google Shape;177;p10"/>
          <p:cNvPicPr preferRelativeResize="0"/>
          <p:nvPr/>
        </p:nvPicPr>
        <p:blipFill rotWithShape="1">
          <a:blip r:embed="rId3">
            <a:alphaModFix/>
          </a:blip>
          <a:srcRect b="30821" l="0" r="10834" t="12500"/>
          <a:stretch/>
        </p:blipFill>
        <p:spPr>
          <a:xfrm>
            <a:off x="1981200" y="2971800"/>
            <a:ext cx="8153400" cy="345509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11"/>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183" name="Google Shape;183;p11"/>
          <p:cNvSpPr txBox="1"/>
          <p:nvPr/>
        </p:nvSpPr>
        <p:spPr>
          <a:xfrm>
            <a:off x="4038600" y="431105"/>
            <a:ext cx="6172200" cy="83099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66092"/>
                </a:solidFill>
                <a:latin typeface="Calibri"/>
                <a:ea typeface="Calibri"/>
                <a:cs typeface="Calibri"/>
                <a:sym typeface="Calibri"/>
              </a:rPr>
              <a:t>Điều kiện giao dịch chung (GTCs/T&amp;Cs/GTs)</a:t>
            </a:r>
            <a:endParaRPr/>
          </a:p>
          <a:p>
            <a:pPr indent="0" lvl="0" marL="0" marR="0" rtl="0" algn="ctr">
              <a:spcBef>
                <a:spcPts val="0"/>
              </a:spcBef>
              <a:spcAft>
                <a:spcPts val="0"/>
              </a:spcAft>
              <a:buNone/>
            </a:pPr>
            <a:r>
              <a:rPr b="1" lang="vi-VN" sz="2400">
                <a:solidFill>
                  <a:srgbClr val="366092"/>
                </a:solidFill>
                <a:latin typeface="Calibri"/>
                <a:ea typeface="Calibri"/>
                <a:cs typeface="Calibri"/>
                <a:sym typeface="Calibri"/>
              </a:rPr>
              <a:t>Hãy xem vài ví dụ sau: Hotdeal.vn</a:t>
            </a:r>
            <a:endParaRPr/>
          </a:p>
        </p:txBody>
      </p:sp>
      <p:sp>
        <p:nvSpPr>
          <p:cNvPr id="184" name="Google Shape;184;p11"/>
          <p:cNvSpPr txBox="1"/>
          <p:nvPr/>
        </p:nvSpPr>
        <p:spPr>
          <a:xfrm>
            <a:off x="838200" y="1600200"/>
            <a:ext cx="10668000" cy="4582729"/>
          </a:xfrm>
          <a:prstGeom prst="rect">
            <a:avLst/>
          </a:prstGeom>
          <a:noFill/>
          <a:ln>
            <a:noFill/>
          </a:ln>
        </p:spPr>
        <p:txBody>
          <a:bodyPr anchorCtr="0" anchor="t" bIns="45700" lIns="91425" spcFirstLastPara="1" rIns="91425" wrap="square" tIns="45700">
            <a:spAutoFit/>
          </a:bodyPr>
          <a:lstStyle/>
          <a:p>
            <a:pPr indent="0" lvl="0" marL="0" marR="0" rtl="0" algn="just">
              <a:lnSpc>
                <a:spcPct val="120000"/>
              </a:lnSpc>
              <a:spcBef>
                <a:spcPts val="0"/>
              </a:spcBef>
              <a:spcAft>
                <a:spcPts val="0"/>
              </a:spcAft>
              <a:buNone/>
            </a:pPr>
            <a:r>
              <a:rPr b="1" lang="vi-VN" sz="2000">
                <a:solidFill>
                  <a:srgbClr val="333333"/>
                </a:solidFill>
                <a:latin typeface="Helvetica Neue"/>
                <a:ea typeface="Helvetica Neue"/>
                <a:cs typeface="Helvetica Neue"/>
                <a:sym typeface="Helvetica Neue"/>
              </a:rPr>
              <a:t>Các bước giải quyết tranh chấp, khiếu nại:</a:t>
            </a:r>
            <a:endParaRPr sz="2000">
              <a:solidFill>
                <a:srgbClr val="333333"/>
              </a:solidFill>
              <a:latin typeface="Helvetica Neue"/>
              <a:ea typeface="Helvetica Neue"/>
              <a:cs typeface="Helvetica Neue"/>
              <a:sym typeface="Helvetica Neue"/>
            </a:endParaRPr>
          </a:p>
          <a:p>
            <a:pPr indent="0" lvl="0" marL="0" marR="0" rtl="0" algn="just">
              <a:lnSpc>
                <a:spcPct val="120000"/>
              </a:lnSpc>
              <a:spcBef>
                <a:spcPts val="1200"/>
              </a:spcBef>
              <a:spcAft>
                <a:spcPts val="0"/>
              </a:spcAft>
              <a:buNone/>
            </a:pPr>
            <a:r>
              <a:rPr lang="vi-VN" sz="2000">
                <a:solidFill>
                  <a:srgbClr val="333333"/>
                </a:solidFill>
                <a:latin typeface="Helvetica Neue"/>
                <a:ea typeface="Helvetica Neue"/>
                <a:cs typeface="Helvetica Neue"/>
                <a:sym typeface="Helvetica Neue"/>
              </a:rPr>
              <a:t>-  Bước 1: Bộ phận Chăm Sóc Khách Hàng của App Hotdeal.vn sẽ tiếp nhận các khiếu nại của Thành viên người mua hoặc Bộ phận Kinh doanh sẽ tiếp nhận các khiếu nại của NCC. Các Bộ phận này chủ động giải quyết nhanh chóng và trả lời ngay kết quả giải quyết các khiếu nại trên cơ sở các Chính sách mà Công ty đã công bố. </a:t>
            </a:r>
            <a:endParaRPr/>
          </a:p>
          <a:p>
            <a:pPr indent="0" lvl="0" marL="0" marR="0" rtl="0" algn="just">
              <a:lnSpc>
                <a:spcPct val="120000"/>
              </a:lnSpc>
              <a:spcBef>
                <a:spcPts val="1200"/>
              </a:spcBef>
              <a:spcAft>
                <a:spcPts val="0"/>
              </a:spcAft>
              <a:buNone/>
            </a:pPr>
            <a:r>
              <a:rPr lang="vi-VN" sz="2000">
                <a:solidFill>
                  <a:srgbClr val="333333"/>
                </a:solidFill>
                <a:latin typeface="Helvetica Neue"/>
                <a:ea typeface="Helvetica Neue"/>
                <a:cs typeface="Helvetica Neue"/>
                <a:sym typeface="Helvetica Neue"/>
              </a:rPr>
              <a:t>-  Bước 2: Trong trường hợp phức tạp hoặc không được quy định tại các chính sách mà Công ty đã công bố thì Bộ phận Chăm Sóc Khách Hàng/ Bộ phận Kinh doanh sẽ cam kết thời hạn phản hồi cho Thành viên/NCC không quá 7 ngày.</a:t>
            </a:r>
            <a:endParaRPr/>
          </a:p>
          <a:p>
            <a:pPr indent="0" lvl="0" marL="0" marR="0" rtl="0" algn="just">
              <a:lnSpc>
                <a:spcPct val="120000"/>
              </a:lnSpc>
              <a:spcBef>
                <a:spcPts val="1200"/>
              </a:spcBef>
              <a:spcAft>
                <a:spcPts val="0"/>
              </a:spcAft>
              <a:buNone/>
            </a:pPr>
            <a:r>
              <a:rPr lang="vi-VN" sz="2000">
                <a:solidFill>
                  <a:srgbClr val="333333"/>
                </a:solidFill>
                <a:latin typeface="Helvetica Neue"/>
                <a:ea typeface="Helvetica Neue"/>
                <a:cs typeface="Helvetica Neue"/>
                <a:sym typeface="Helvetica Neue"/>
              </a:rPr>
              <a:t>  - Bước 3: Chuyển kết quả giải quyết khiếu nại cho các bộ phận có liên quan để thực hiện (Bộ phận Kế toán – Tài chính, Bộ phận Giao hàng…) và gọi điện xác nhận với khách hàng/NCC về kết quả khiếu nại đã được giải quyết.</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12"/>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190" name="Google Shape;190;p12"/>
          <p:cNvSpPr txBox="1"/>
          <p:nvPr/>
        </p:nvSpPr>
        <p:spPr>
          <a:xfrm>
            <a:off x="4038600" y="431105"/>
            <a:ext cx="6172200" cy="83099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66092"/>
                </a:solidFill>
                <a:latin typeface="Calibri"/>
                <a:ea typeface="Calibri"/>
                <a:cs typeface="Calibri"/>
                <a:sym typeface="Calibri"/>
              </a:rPr>
              <a:t>Điều kiện giao dịch chung (GTCs/T&amp;Cs/GTs)</a:t>
            </a:r>
            <a:endParaRPr/>
          </a:p>
          <a:p>
            <a:pPr indent="0" lvl="0" marL="0" marR="0" rtl="0" algn="ctr">
              <a:spcBef>
                <a:spcPts val="0"/>
              </a:spcBef>
              <a:spcAft>
                <a:spcPts val="0"/>
              </a:spcAft>
              <a:buNone/>
            </a:pPr>
            <a:r>
              <a:rPr b="1" lang="vi-VN" sz="2400">
                <a:solidFill>
                  <a:srgbClr val="366092"/>
                </a:solidFill>
                <a:latin typeface="Calibri"/>
                <a:ea typeface="Calibri"/>
                <a:cs typeface="Calibri"/>
                <a:sym typeface="Calibri"/>
              </a:rPr>
              <a:t>Hãy xem vài ví dụ sau: Hotdeal.vn</a:t>
            </a:r>
            <a:endParaRPr/>
          </a:p>
        </p:txBody>
      </p:sp>
      <p:sp>
        <p:nvSpPr>
          <p:cNvPr id="191" name="Google Shape;191;p12"/>
          <p:cNvSpPr txBox="1"/>
          <p:nvPr/>
        </p:nvSpPr>
        <p:spPr>
          <a:xfrm>
            <a:off x="609600" y="1447800"/>
            <a:ext cx="11125200" cy="5047792"/>
          </a:xfrm>
          <a:prstGeom prst="rect">
            <a:avLst/>
          </a:prstGeom>
          <a:noFill/>
          <a:ln>
            <a:noFill/>
          </a:ln>
        </p:spPr>
        <p:txBody>
          <a:bodyPr anchorCtr="0" anchor="t" bIns="45700" lIns="91425" spcFirstLastPara="1" rIns="91425" wrap="square" tIns="45700">
            <a:spAutoFit/>
          </a:bodyPr>
          <a:lstStyle/>
          <a:p>
            <a:pPr indent="0" lvl="0" marL="0" marR="0" rtl="0" algn="just">
              <a:lnSpc>
                <a:spcPct val="120000"/>
              </a:lnSpc>
              <a:spcBef>
                <a:spcPts val="0"/>
              </a:spcBef>
              <a:spcAft>
                <a:spcPts val="0"/>
              </a:spcAft>
              <a:buNone/>
            </a:pPr>
            <a:r>
              <a:rPr lang="vi-VN" sz="1800">
                <a:solidFill>
                  <a:srgbClr val="333333"/>
                </a:solidFill>
                <a:latin typeface="Helvetica Neue"/>
                <a:ea typeface="Helvetica Neue"/>
                <a:cs typeface="Helvetica Neue"/>
                <a:sym typeface="Helvetica Neue"/>
              </a:rPr>
              <a:t>Công ty Hotdeal tôn trọng và nghiêm túc thực hiện các quy định của pháp luật về bảo vệ quyền lợi của thành viên. Vì vậy, đề nghị các NCC trên App Hotdeal.vn cung cấp đầy đủ, chính xác, trung thực và chi tiết các thông tin liên quan đến sản phẩm, dịch vụ. Mọi hành vi lừa đảo, gian lận trong kinh doanh đều bị lên án và phải chịu hoàn toàn trách nhiệm trước pháp luật.</a:t>
            </a:r>
            <a:endParaRPr/>
          </a:p>
          <a:p>
            <a:pPr indent="0" lvl="0" marL="0" marR="0" rtl="0" algn="just">
              <a:lnSpc>
                <a:spcPct val="120000"/>
              </a:lnSpc>
              <a:spcBef>
                <a:spcPts val="0"/>
              </a:spcBef>
              <a:spcAft>
                <a:spcPts val="0"/>
              </a:spcAft>
              <a:buNone/>
            </a:pPr>
            <a:r>
              <a:t/>
            </a:r>
            <a:endParaRPr sz="1800">
              <a:solidFill>
                <a:srgbClr val="333333"/>
              </a:solidFill>
              <a:latin typeface="Helvetica Neue"/>
              <a:ea typeface="Helvetica Neue"/>
              <a:cs typeface="Helvetica Neue"/>
              <a:sym typeface="Helvetica Neue"/>
            </a:endParaRPr>
          </a:p>
          <a:p>
            <a:pPr indent="0" lvl="0" marL="0" marR="0" rtl="0" algn="just">
              <a:lnSpc>
                <a:spcPct val="120000"/>
              </a:lnSpc>
              <a:spcBef>
                <a:spcPts val="0"/>
              </a:spcBef>
              <a:spcAft>
                <a:spcPts val="0"/>
              </a:spcAft>
              <a:buNone/>
            </a:pPr>
            <a:r>
              <a:rPr lang="vi-VN" sz="1800">
                <a:solidFill>
                  <a:srgbClr val="333333"/>
                </a:solidFill>
                <a:latin typeface="Helvetica Neue"/>
                <a:ea typeface="Helvetica Neue"/>
                <a:cs typeface="Helvetica Neue"/>
                <a:sym typeface="Helvetica Neue"/>
              </a:rPr>
              <a:t>Công ty Hotdeal công khai cơ chế giải quyết các tranh chấp phát sinh trong quá trình giao dịch trên App Hotdeal.vn. Khi người tiêu dùng mua hàng hóa hoặc dịch vụ phát sinh mâu thuẫn với người bán hoặc bị tổn hại lợi ích hợp pháp, App Hotdeal.vn sẽ cung cấp cho thành viên thông tin đăng ký của người bán ngay sau khi nhận được yêu cầu của thành viên, tích cực hỗ trợ thành viên bảo vệ quyền và lợi ích hợp pháp của bản thân.</a:t>
            </a:r>
            <a:endParaRPr/>
          </a:p>
          <a:p>
            <a:pPr indent="0" lvl="0" marL="0" marR="0" rtl="0" algn="just">
              <a:lnSpc>
                <a:spcPct val="120000"/>
              </a:lnSpc>
              <a:spcBef>
                <a:spcPts val="0"/>
              </a:spcBef>
              <a:spcAft>
                <a:spcPts val="0"/>
              </a:spcAft>
              <a:buNone/>
            </a:pPr>
            <a:r>
              <a:t/>
            </a:r>
            <a:endParaRPr sz="1800">
              <a:solidFill>
                <a:srgbClr val="333333"/>
              </a:solidFill>
              <a:latin typeface="Helvetica Neue"/>
              <a:ea typeface="Helvetica Neue"/>
              <a:cs typeface="Helvetica Neue"/>
              <a:sym typeface="Helvetica Neue"/>
            </a:endParaRPr>
          </a:p>
          <a:p>
            <a:pPr indent="0" lvl="0" marL="0" marR="0" rtl="0" algn="just">
              <a:lnSpc>
                <a:spcPct val="120000"/>
              </a:lnSpc>
              <a:spcBef>
                <a:spcPts val="0"/>
              </a:spcBef>
              <a:spcAft>
                <a:spcPts val="0"/>
              </a:spcAft>
              <a:buNone/>
            </a:pPr>
            <a:r>
              <a:rPr lang="vi-VN" sz="1800">
                <a:solidFill>
                  <a:srgbClr val="333333"/>
                </a:solidFill>
                <a:latin typeface="Helvetica Neue"/>
                <a:ea typeface="Helvetica Neue"/>
                <a:cs typeface="Helvetica Neue"/>
                <a:sym typeface="Helvetica Neue"/>
              </a:rPr>
              <a:t>Hotdeal công khai cơ chế và quy trình giải quyết tranh chấp đối với các bên liên quan: Giải quyết tranh chấp theo cơ chế trao đổi thỏa thuận thống nhất, các bên liênquan sẽ thực hiện theo quy trình trao đổi gián tiếp qua điện thoại, xác nhận văn bản bằng email, nếu vẫn chưa thỏa thuận được thì sẽ giải quyết thông qua gặp trực tiếp để cụ thể hóa vấn đề, giải quyết triệt để vấn đề mâu thuẫn giữa các bên sao cho có lợi nhất.</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13"/>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197" name="Google Shape;197;p13"/>
          <p:cNvSpPr txBox="1"/>
          <p:nvPr/>
        </p:nvSpPr>
        <p:spPr>
          <a:xfrm>
            <a:off x="4038600" y="431105"/>
            <a:ext cx="6172200" cy="83099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66092"/>
                </a:solidFill>
                <a:latin typeface="Calibri"/>
                <a:ea typeface="Calibri"/>
                <a:cs typeface="Calibri"/>
                <a:sym typeface="Calibri"/>
              </a:rPr>
              <a:t>Điều kiện giao dịch chung (GTCs/T&amp;Cs/GTs)</a:t>
            </a:r>
            <a:endParaRPr/>
          </a:p>
          <a:p>
            <a:pPr indent="0" lvl="0" marL="0" marR="0" rtl="0" algn="ctr">
              <a:spcBef>
                <a:spcPts val="0"/>
              </a:spcBef>
              <a:spcAft>
                <a:spcPts val="0"/>
              </a:spcAft>
              <a:buNone/>
            </a:pPr>
            <a:r>
              <a:rPr b="1" lang="vi-VN" sz="2400">
                <a:solidFill>
                  <a:srgbClr val="366092"/>
                </a:solidFill>
                <a:latin typeface="Calibri"/>
                <a:ea typeface="Calibri"/>
                <a:cs typeface="Calibri"/>
                <a:sym typeface="Calibri"/>
              </a:rPr>
              <a:t>Hãy xem vài ví dụ sau: Hotdeal.vn</a:t>
            </a:r>
            <a:endParaRPr/>
          </a:p>
        </p:txBody>
      </p:sp>
      <p:sp>
        <p:nvSpPr>
          <p:cNvPr id="198" name="Google Shape;198;p13"/>
          <p:cNvSpPr txBox="1"/>
          <p:nvPr/>
        </p:nvSpPr>
        <p:spPr>
          <a:xfrm>
            <a:off x="381000" y="1600200"/>
            <a:ext cx="11430000" cy="4844403"/>
          </a:xfrm>
          <a:prstGeom prst="rect">
            <a:avLst/>
          </a:prstGeom>
          <a:noFill/>
          <a:ln>
            <a:noFill/>
          </a:ln>
        </p:spPr>
        <p:txBody>
          <a:bodyPr anchorCtr="0" anchor="t" bIns="45700" lIns="91425" spcFirstLastPara="1" rIns="91425" wrap="square" tIns="45700">
            <a:spAutoFit/>
          </a:bodyPr>
          <a:lstStyle/>
          <a:p>
            <a:pPr indent="0" lvl="0" marL="0" marR="0" rtl="0" algn="just">
              <a:lnSpc>
                <a:spcPct val="120000"/>
              </a:lnSpc>
              <a:spcBef>
                <a:spcPts val="0"/>
              </a:spcBef>
              <a:spcAft>
                <a:spcPts val="0"/>
              </a:spcAft>
              <a:buNone/>
            </a:pPr>
            <a:r>
              <a:rPr lang="vi-VN" sz="1600">
                <a:solidFill>
                  <a:srgbClr val="333333"/>
                </a:solidFill>
                <a:latin typeface="Helvetica Neue"/>
                <a:ea typeface="Helvetica Neue"/>
                <a:cs typeface="Helvetica Neue"/>
                <a:sym typeface="Helvetica Neue"/>
              </a:rPr>
              <a:t>  Các bên bao gồm NCC, khách hàng và Công ty Hotdeal sẽ phải có vai trò trách nhiệm trong việc tích cực giải quyết vấn đề. Đối với NCC cần có trách nhiệm cung cấp văn bản giấy tờ chứng thực thông tin liên quan đến sự việc đang gây mâu thuẫn cho khách hàng.</a:t>
            </a:r>
            <a:endParaRPr/>
          </a:p>
          <a:p>
            <a:pPr indent="0" lvl="0" marL="0" marR="0" rtl="0" algn="just">
              <a:lnSpc>
                <a:spcPct val="120000"/>
              </a:lnSpc>
              <a:spcBef>
                <a:spcPts val="1200"/>
              </a:spcBef>
              <a:spcAft>
                <a:spcPts val="0"/>
              </a:spcAft>
              <a:buNone/>
            </a:pPr>
            <a:r>
              <a:rPr lang="vi-VN" sz="1600">
                <a:solidFill>
                  <a:srgbClr val="333333"/>
                </a:solidFill>
                <a:latin typeface="Helvetica Neue"/>
                <a:ea typeface="Helvetica Neue"/>
                <a:cs typeface="Helvetica Neue"/>
                <a:sym typeface="Helvetica Neue"/>
              </a:rPr>
              <a:t>  Công ty Hotdeal sẽ có trách nhiệm </a:t>
            </a:r>
            <a:r>
              <a:rPr b="1" lang="vi-VN" sz="1600">
                <a:solidFill>
                  <a:schemeClr val="accent1"/>
                </a:solidFill>
                <a:latin typeface="Helvetica Neue"/>
                <a:ea typeface="Helvetica Neue"/>
                <a:cs typeface="Helvetica Neue"/>
                <a:sym typeface="Helvetica Neue"/>
              </a:rPr>
              <a:t>trọng tài tiến hành lắng nghe và tiếp nhận thông tin </a:t>
            </a:r>
            <a:r>
              <a:rPr lang="vi-VN" sz="1600">
                <a:solidFill>
                  <a:srgbClr val="333333"/>
                </a:solidFill>
                <a:latin typeface="Helvetica Neue"/>
                <a:ea typeface="Helvetica Neue"/>
                <a:cs typeface="Helvetica Neue"/>
                <a:sym typeface="Helvetica Neue"/>
              </a:rPr>
              <a:t>từ khách hàng (trong trường hợp cụ thể chúng tôi sẽ: yêu cầu khách hàng cần có trách nhiệm cung cấp chính xác các thông tin vô hình và hữu hình về vấn đề mâu thuẫn đang phát sinh cần giải quyết mà khách hàng đã tự thấy mình bị thiệt hại) và NCC, sau đó </a:t>
            </a:r>
            <a:r>
              <a:rPr b="1" lang="vi-VN" sz="1600">
                <a:solidFill>
                  <a:schemeClr val="accent1"/>
                </a:solidFill>
                <a:latin typeface="Helvetica Neue"/>
                <a:ea typeface="Helvetica Neue"/>
                <a:cs typeface="Helvetica Neue"/>
                <a:sym typeface="Helvetica Neue"/>
              </a:rPr>
              <a:t>tiến hành xem xét và nêu rõ, phân tích lỗi thuộc về bên nào. Lấy ý kiến về sự thỏa thuận mức độ bồi hoàn của 2 bên và kết thúc giải quyết tranh chấp một cách thỏa đáng nhất.</a:t>
            </a:r>
            <a:endParaRPr/>
          </a:p>
          <a:p>
            <a:pPr indent="0" lvl="0" marL="0" marR="0" rtl="0" algn="just">
              <a:lnSpc>
                <a:spcPct val="120000"/>
              </a:lnSpc>
              <a:spcBef>
                <a:spcPts val="1200"/>
              </a:spcBef>
              <a:spcAft>
                <a:spcPts val="0"/>
              </a:spcAft>
              <a:buNone/>
            </a:pPr>
            <a:r>
              <a:rPr lang="vi-VN" sz="1600">
                <a:solidFill>
                  <a:srgbClr val="333333"/>
                </a:solidFill>
                <a:latin typeface="Helvetica Neue"/>
                <a:ea typeface="Helvetica Neue"/>
                <a:cs typeface="Helvetica Neue"/>
                <a:sym typeface="Helvetica Neue"/>
              </a:rPr>
              <a:t>  Trong trường hợp chứng minh được lỗi thuộc về NCC: Công ty Hotdeal sẽ có biện pháp cảnh cáo. Nếu NCC tái phạm, Công ty sẽ chấm dứt và gỡ bỏ toàn bộ những khuyến mại của NCC đó trên App Hotdeal.vn.</a:t>
            </a:r>
            <a:endParaRPr/>
          </a:p>
          <a:p>
            <a:pPr indent="0" lvl="0" marL="0" marR="0" rtl="0" algn="just">
              <a:lnSpc>
                <a:spcPct val="120000"/>
              </a:lnSpc>
              <a:spcBef>
                <a:spcPts val="1200"/>
              </a:spcBef>
              <a:spcAft>
                <a:spcPts val="0"/>
              </a:spcAft>
              <a:buNone/>
            </a:pPr>
            <a:r>
              <a:rPr lang="vi-VN" sz="1600">
                <a:solidFill>
                  <a:srgbClr val="333333"/>
                </a:solidFill>
                <a:latin typeface="Helvetica Neue"/>
                <a:ea typeface="Helvetica Neue"/>
                <a:cs typeface="Helvetica Neue"/>
                <a:sym typeface="Helvetica Neue"/>
              </a:rPr>
              <a:t>  Công ty Hotdeal </a:t>
            </a:r>
            <a:r>
              <a:rPr b="1" lang="vi-VN" sz="1600" u="sng">
                <a:solidFill>
                  <a:srgbClr val="FF0000"/>
                </a:solidFill>
                <a:latin typeface="Helvetica Neue"/>
                <a:ea typeface="Helvetica Neue"/>
                <a:cs typeface="Helvetica Neue"/>
                <a:sym typeface="Helvetica Neue"/>
              </a:rPr>
              <a:t>không chịu trách nhiệm đối với việc thu hồi hoặc hoàn tiền mà KH đã trả </a:t>
            </a:r>
            <a:r>
              <a:rPr lang="vi-VN" sz="1600">
                <a:solidFill>
                  <a:srgbClr val="333333"/>
                </a:solidFill>
                <a:latin typeface="Helvetica Neue"/>
                <a:ea typeface="Helvetica Neue"/>
                <a:cs typeface="Helvetica Neue"/>
                <a:sym typeface="Helvetica Neue"/>
              </a:rPr>
              <a:t>trực tiếp cho các NCC. </a:t>
            </a:r>
            <a:endParaRPr/>
          </a:p>
          <a:p>
            <a:pPr indent="0" lvl="0" marL="0" marR="0" rtl="0" algn="just">
              <a:lnSpc>
                <a:spcPct val="120000"/>
              </a:lnSpc>
              <a:spcBef>
                <a:spcPts val="1200"/>
              </a:spcBef>
              <a:spcAft>
                <a:spcPts val="0"/>
              </a:spcAft>
              <a:buNone/>
            </a:pPr>
            <a:r>
              <a:rPr lang="vi-VN" sz="1600">
                <a:solidFill>
                  <a:srgbClr val="333333"/>
                </a:solidFill>
                <a:highlight>
                  <a:srgbClr val="FFFF00"/>
                </a:highlight>
                <a:latin typeface="Helvetica Neue"/>
                <a:ea typeface="Helvetica Neue"/>
                <a:cs typeface="Helvetica Neue"/>
                <a:sym typeface="Helvetica Neue"/>
              </a:rPr>
              <a:t>  Nếu thông qua hình thức thỏa thuận mà vẫn không thể giải quyết được mâu thuẫn phát sinh từ giao dịch, thì Công ty Hotdeal sẽ nhờ đến cơ quan pháp luật có thẩm quyền can thiệp nhằm đảm bảo lợi ích hợp pháp của các bên nhất là cho khách hàng.</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14"/>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204" name="Google Shape;204;p14"/>
          <p:cNvSpPr txBox="1"/>
          <p:nvPr/>
        </p:nvSpPr>
        <p:spPr>
          <a:xfrm>
            <a:off x="3810000" y="637402"/>
            <a:ext cx="6172200" cy="46166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66092"/>
                </a:solidFill>
                <a:latin typeface="Calibri"/>
                <a:ea typeface="Calibri"/>
                <a:cs typeface="Calibri"/>
                <a:sym typeface="Calibri"/>
              </a:rPr>
              <a:t>Điều kiện giao dịch chung (GTCs/T&amp;Cs/GTs)</a:t>
            </a:r>
            <a:endParaRPr/>
          </a:p>
        </p:txBody>
      </p:sp>
      <p:sp>
        <p:nvSpPr>
          <p:cNvPr id="205" name="Google Shape;205;p14"/>
          <p:cNvSpPr txBox="1"/>
          <p:nvPr/>
        </p:nvSpPr>
        <p:spPr>
          <a:xfrm>
            <a:off x="2209800" y="1600201"/>
            <a:ext cx="7924800" cy="489364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vi-VN" sz="2400">
                <a:solidFill>
                  <a:schemeClr val="dk1"/>
                </a:solidFill>
                <a:latin typeface="Calibri"/>
                <a:ea typeface="Calibri"/>
                <a:cs typeface="Calibri"/>
                <a:sym typeface="Calibri"/>
              </a:rPr>
              <a:t>Vấn đề:</a:t>
            </a:r>
            <a:endParaRPr/>
          </a:p>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a:p>
            <a:pPr indent="-285750" lvl="0" marL="285750" marR="0" rtl="0" algn="just">
              <a:spcBef>
                <a:spcPts val="0"/>
              </a:spcBef>
              <a:spcAft>
                <a:spcPts val="0"/>
              </a:spcAft>
              <a:buClr>
                <a:schemeClr val="dk1"/>
              </a:buClr>
              <a:buSzPts val="2400"/>
              <a:buFont typeface="Noto Sans Symbols"/>
              <a:buChar char="⮚"/>
            </a:pPr>
            <a:r>
              <a:rPr b="1" lang="vi-VN" sz="2400">
                <a:solidFill>
                  <a:schemeClr val="dk1"/>
                </a:solidFill>
                <a:latin typeface="Calibri"/>
                <a:ea typeface="Calibri"/>
                <a:cs typeface="Calibri"/>
                <a:sym typeface="Calibri"/>
              </a:rPr>
              <a:t>Xác định HĐ giữa các bên trong giao dịch rất khó khăn</a:t>
            </a:r>
            <a:r>
              <a:rPr lang="vi-VN" sz="2400">
                <a:solidFill>
                  <a:schemeClr val="dk1"/>
                </a:solidFill>
                <a:latin typeface="Calibri"/>
                <a:ea typeface="Calibri"/>
                <a:cs typeface="Calibri"/>
                <a:sym typeface="Calibri"/>
              </a:rPr>
              <a:t>: Bên Bán – Sàn TMĐT – Bên Mua.</a:t>
            </a:r>
            <a:endParaRPr/>
          </a:p>
          <a:p>
            <a:pPr indent="-133350" lvl="0" marL="285750" marR="0" rtl="0" algn="just">
              <a:spcBef>
                <a:spcPts val="0"/>
              </a:spcBef>
              <a:spcAft>
                <a:spcPts val="0"/>
              </a:spcAft>
              <a:buClr>
                <a:schemeClr val="dk1"/>
              </a:buClr>
              <a:buSzPts val="2400"/>
              <a:buFont typeface="Noto Sans Symbols"/>
              <a:buNone/>
            </a:pPr>
            <a:r>
              <a:t/>
            </a:r>
            <a:endParaRPr b="1" sz="2400">
              <a:solidFill>
                <a:schemeClr val="dk1"/>
              </a:solidFill>
              <a:latin typeface="Calibri"/>
              <a:ea typeface="Calibri"/>
              <a:cs typeface="Calibri"/>
              <a:sym typeface="Calibri"/>
            </a:endParaRPr>
          </a:p>
          <a:p>
            <a:pPr indent="-285750" lvl="0" marL="285750" marR="0" rtl="0" algn="just">
              <a:spcBef>
                <a:spcPts val="0"/>
              </a:spcBef>
              <a:spcAft>
                <a:spcPts val="0"/>
              </a:spcAft>
              <a:buClr>
                <a:schemeClr val="dk1"/>
              </a:buClr>
              <a:buSzPts val="2400"/>
              <a:buFont typeface="Noto Sans Symbols"/>
              <a:buChar char="⮚"/>
            </a:pPr>
            <a:r>
              <a:rPr b="1" lang="vi-VN" sz="2400">
                <a:solidFill>
                  <a:schemeClr val="dk1"/>
                </a:solidFill>
                <a:latin typeface="Calibri"/>
                <a:ea typeface="Calibri"/>
                <a:cs typeface="Calibri"/>
                <a:sym typeface="Calibri"/>
              </a:rPr>
              <a:t>Luật bảo vệ người tiêu dùng</a:t>
            </a:r>
            <a:r>
              <a:rPr lang="vi-VN" sz="2400">
                <a:solidFill>
                  <a:schemeClr val="dk1"/>
                </a:solidFill>
                <a:latin typeface="Calibri"/>
                <a:ea typeface="Calibri"/>
                <a:cs typeface="Calibri"/>
                <a:sym typeface="Calibri"/>
              </a:rPr>
              <a:t>: nhiều GTCs không có hiệu lực với người tiêu dùng.</a:t>
            </a:r>
            <a:endParaRPr/>
          </a:p>
          <a:p>
            <a:pPr indent="-133350" lvl="0" marL="285750" marR="0" rtl="0" algn="l">
              <a:spcBef>
                <a:spcPts val="0"/>
              </a:spcBef>
              <a:spcAft>
                <a:spcPts val="0"/>
              </a:spcAft>
              <a:buClr>
                <a:schemeClr val="dk1"/>
              </a:buClr>
              <a:buSzPts val="2400"/>
              <a:buFont typeface="Noto Sans Symbols"/>
              <a:buNone/>
            </a:pPr>
            <a:r>
              <a:t/>
            </a:r>
            <a:endParaRPr sz="2400">
              <a:solidFill>
                <a:schemeClr val="dk1"/>
              </a:solidFill>
              <a:latin typeface="Calibri"/>
              <a:ea typeface="Calibri"/>
              <a:cs typeface="Calibri"/>
              <a:sym typeface="Calibri"/>
            </a:endParaRPr>
          </a:p>
          <a:p>
            <a:pPr indent="-285750" lvl="0" marL="285750" marR="0" rtl="0" algn="just">
              <a:spcBef>
                <a:spcPts val="0"/>
              </a:spcBef>
              <a:spcAft>
                <a:spcPts val="0"/>
              </a:spcAft>
              <a:buClr>
                <a:schemeClr val="dk1"/>
              </a:buClr>
              <a:buSzPts val="2400"/>
              <a:buFont typeface="Noto Sans Symbols"/>
              <a:buChar char="⮚"/>
            </a:pPr>
            <a:r>
              <a:rPr b="1" lang="vi-VN" sz="2400">
                <a:solidFill>
                  <a:schemeClr val="dk1"/>
                </a:solidFill>
                <a:latin typeface="Calibri"/>
                <a:ea typeface="Calibri"/>
                <a:cs typeface="Calibri"/>
                <a:sym typeface="Calibri"/>
              </a:rPr>
              <a:t>Luật Thương mại điện tử</a:t>
            </a:r>
            <a:r>
              <a:rPr lang="vi-VN" sz="2400">
                <a:solidFill>
                  <a:schemeClr val="dk1"/>
                </a:solidFill>
                <a:latin typeface="Calibri"/>
                <a:ea typeface="Calibri"/>
                <a:cs typeface="Calibri"/>
                <a:sym typeface="Calibri"/>
              </a:rPr>
              <a:t>: khung pháp lý còn nhiều điểm không rõ ràng:</a:t>
            </a:r>
            <a:endParaRPr/>
          </a:p>
          <a:p>
            <a:pPr indent="-342900" lvl="1" marL="800100" marR="0" rtl="0" algn="just">
              <a:spcBef>
                <a:spcPts val="0"/>
              </a:spcBef>
              <a:spcAft>
                <a:spcPts val="0"/>
              </a:spcAft>
              <a:buClr>
                <a:schemeClr val="dk1"/>
              </a:buClr>
              <a:buSzPts val="2400"/>
              <a:buFont typeface="Noto Sans Symbols"/>
              <a:buChar char="▪"/>
            </a:pPr>
            <a:r>
              <a:rPr b="0" i="0" lang="vi-VN" sz="2400" u="none" cap="none" strike="noStrike">
                <a:solidFill>
                  <a:schemeClr val="dk1"/>
                </a:solidFill>
                <a:latin typeface="Calibri"/>
                <a:ea typeface="Calibri"/>
                <a:cs typeface="Calibri"/>
                <a:sym typeface="Calibri"/>
              </a:rPr>
              <a:t>Shrink Wrap, Click Wrap, and Browse-Wrap Agreements</a:t>
            </a:r>
            <a:endParaRPr b="0" i="0" sz="2400" u="none" cap="none" strike="noStrike">
              <a:solidFill>
                <a:schemeClr val="dk1"/>
              </a:solidFill>
              <a:latin typeface="Calibri"/>
              <a:ea typeface="Calibri"/>
              <a:cs typeface="Calibri"/>
              <a:sym typeface="Calibri"/>
            </a:endParaRPr>
          </a:p>
          <a:p>
            <a:pPr indent="-342900" lvl="1" marL="800100" marR="0" rtl="0" algn="just">
              <a:spcBef>
                <a:spcPts val="0"/>
              </a:spcBef>
              <a:spcAft>
                <a:spcPts val="0"/>
              </a:spcAft>
              <a:buClr>
                <a:schemeClr val="dk1"/>
              </a:buClr>
              <a:buSzPts val="2400"/>
              <a:buFont typeface="Noto Sans Symbols"/>
              <a:buChar char="▪"/>
            </a:pPr>
            <a:r>
              <a:rPr b="0" i="0" lang="vi-VN" sz="2400" u="none" cap="none" strike="noStrike">
                <a:solidFill>
                  <a:schemeClr val="dk1"/>
                </a:solidFill>
                <a:latin typeface="Calibri"/>
                <a:ea typeface="Calibri"/>
                <a:cs typeface="Calibri"/>
                <a:sym typeface="Calibri"/>
              </a:rPr>
              <a:t>Chữ ký điện tử</a:t>
            </a:r>
            <a:endParaRPr b="0" i="0" sz="2400" u="none" cap="none" strike="noStrike">
              <a:solidFill>
                <a:schemeClr val="dk1"/>
              </a:solidFill>
              <a:latin typeface="Calibri"/>
              <a:ea typeface="Calibri"/>
              <a:cs typeface="Calibri"/>
              <a:sym typeface="Calibri"/>
            </a:endParaRPr>
          </a:p>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15"/>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211" name="Google Shape;211;p15"/>
          <p:cNvSpPr txBox="1"/>
          <p:nvPr/>
        </p:nvSpPr>
        <p:spPr>
          <a:xfrm>
            <a:off x="3810000" y="637402"/>
            <a:ext cx="6172200" cy="46166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66092"/>
                </a:solidFill>
                <a:latin typeface="Calibri"/>
                <a:ea typeface="Calibri"/>
                <a:cs typeface="Calibri"/>
                <a:sym typeface="Calibri"/>
              </a:rPr>
              <a:t>Điều kiện giao dịch chung (GTCs/T&amp;Cs/GTs)</a:t>
            </a:r>
            <a:endParaRPr/>
          </a:p>
        </p:txBody>
      </p:sp>
      <p:sp>
        <p:nvSpPr>
          <p:cNvPr id="212" name="Google Shape;212;p15"/>
          <p:cNvSpPr txBox="1"/>
          <p:nvPr/>
        </p:nvSpPr>
        <p:spPr>
          <a:xfrm>
            <a:off x="838200" y="1600200"/>
            <a:ext cx="10896600" cy="455509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000">
                <a:solidFill>
                  <a:srgbClr val="000000"/>
                </a:solidFill>
                <a:latin typeface="Arial"/>
                <a:ea typeface="Arial"/>
                <a:cs typeface="Arial"/>
                <a:sym typeface="Arial"/>
              </a:rPr>
              <a:t>Điều 16 Luật bảo vệ người tiêu dùng: cấm</a:t>
            </a:r>
            <a:endParaRPr sz="2000">
              <a:solidFill>
                <a:srgbClr val="000000"/>
              </a:solidFill>
              <a:latin typeface="Arial"/>
              <a:ea typeface="Arial"/>
              <a:cs typeface="Arial"/>
              <a:sym typeface="Arial"/>
            </a:endParaRPr>
          </a:p>
          <a:p>
            <a:pPr indent="0" lvl="0" marL="0" marR="0" rtl="0" algn="just">
              <a:spcBef>
                <a:spcPts val="1200"/>
              </a:spcBef>
              <a:spcAft>
                <a:spcPts val="0"/>
              </a:spcAft>
              <a:buNone/>
            </a:pPr>
            <a:r>
              <a:rPr lang="vi-VN" sz="2000">
                <a:solidFill>
                  <a:srgbClr val="000000"/>
                </a:solidFill>
                <a:latin typeface="Arial"/>
                <a:ea typeface="Arial"/>
                <a:cs typeface="Arial"/>
                <a:sym typeface="Arial"/>
              </a:rPr>
              <a:t>a) Loại trừ trách nhiệm của tổ chức, cá nhân kinh doanh hàng hóa, dịch vụ đối với người tiêu dùng theo quy định của pháp luật;</a:t>
            </a:r>
            <a:endParaRPr/>
          </a:p>
          <a:p>
            <a:pPr indent="0" lvl="0" marL="0" marR="0" rtl="0" algn="just">
              <a:spcBef>
                <a:spcPts val="1200"/>
              </a:spcBef>
              <a:spcAft>
                <a:spcPts val="0"/>
              </a:spcAft>
              <a:buNone/>
            </a:pPr>
            <a:r>
              <a:rPr lang="vi-VN" sz="2000">
                <a:solidFill>
                  <a:srgbClr val="000000"/>
                </a:solidFill>
                <a:latin typeface="Arial"/>
                <a:ea typeface="Arial"/>
                <a:cs typeface="Arial"/>
                <a:sym typeface="Arial"/>
              </a:rPr>
              <a:t>b) Hạn chế, loại trừ quyền khiếu nại, khởi kiện của người tiêu dùng;</a:t>
            </a:r>
            <a:endParaRPr/>
          </a:p>
          <a:p>
            <a:pPr indent="0" lvl="0" marL="0" marR="0" rtl="0" algn="just">
              <a:spcBef>
                <a:spcPts val="1200"/>
              </a:spcBef>
              <a:spcAft>
                <a:spcPts val="0"/>
              </a:spcAft>
              <a:buNone/>
            </a:pPr>
            <a:r>
              <a:rPr lang="vi-VN" sz="2000">
                <a:solidFill>
                  <a:srgbClr val="000000"/>
                </a:solidFill>
                <a:latin typeface="Arial"/>
                <a:ea typeface="Arial"/>
                <a:cs typeface="Arial"/>
                <a:sym typeface="Arial"/>
              </a:rPr>
              <a:t>c) Cho phép tổ chức, cá nhân kinh doanh hàng hóa, dịch vụ đơn phương thay đổi điều kiện của hợp đồng đã thỏa thuận trước với người tiêu dùng hoặc quy tắc, quy định bán hàng, cung ứng dịch vụ áp dụng đối với người tiêu dùng khi mua, sử dụng hàng hóa, dịch vụ không được thể hiện cụ thể trong hợp đồng;</a:t>
            </a:r>
            <a:endParaRPr/>
          </a:p>
          <a:p>
            <a:pPr indent="0" lvl="0" marL="0" marR="0" rtl="0" algn="just">
              <a:spcBef>
                <a:spcPts val="1200"/>
              </a:spcBef>
              <a:spcAft>
                <a:spcPts val="0"/>
              </a:spcAft>
              <a:buNone/>
            </a:pPr>
            <a:r>
              <a:rPr lang="vi-VN" sz="2000">
                <a:solidFill>
                  <a:srgbClr val="000000"/>
                </a:solidFill>
                <a:latin typeface="Arial"/>
                <a:ea typeface="Arial"/>
                <a:cs typeface="Arial"/>
                <a:sym typeface="Arial"/>
              </a:rPr>
              <a:t>d) Cho phép tổ chức, cá nhân kinh doanh hàng hóa, dịch vụ đơn phương xác định người tiêu dùng không thực hiện một hoặc một số nghĩa vụ;</a:t>
            </a:r>
            <a:endParaRPr/>
          </a:p>
          <a:p>
            <a:pPr indent="0" lvl="0" marL="0" marR="0" rtl="0" algn="just">
              <a:spcBef>
                <a:spcPts val="1200"/>
              </a:spcBef>
              <a:spcAft>
                <a:spcPts val="0"/>
              </a:spcAft>
              <a:buNone/>
            </a:pPr>
            <a:r>
              <a:rPr lang="vi-VN" sz="2000">
                <a:solidFill>
                  <a:srgbClr val="000000"/>
                </a:solidFill>
                <a:latin typeface="Arial"/>
                <a:ea typeface="Arial"/>
                <a:cs typeface="Arial"/>
                <a:sym typeface="Arial"/>
              </a:rPr>
              <a:t>đ) Cho phép tổ chức, cá nhân kinh doanh hàng hóa, dịch vụ quy định hoặc thay đổi giá tại thời điểm giao hàng hóa, cung ứng dịch vụ;</a:t>
            </a:r>
            <a:endParaRPr sz="2000">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16"/>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218" name="Google Shape;218;p16"/>
          <p:cNvSpPr txBox="1"/>
          <p:nvPr/>
        </p:nvSpPr>
        <p:spPr>
          <a:xfrm>
            <a:off x="3810000" y="637402"/>
            <a:ext cx="6172200" cy="46166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66092"/>
                </a:solidFill>
                <a:latin typeface="Calibri"/>
                <a:ea typeface="Calibri"/>
                <a:cs typeface="Calibri"/>
                <a:sym typeface="Calibri"/>
              </a:rPr>
              <a:t>Điều kiện giao dịch chung (GTCs/T&amp;Cs/GTs)</a:t>
            </a:r>
            <a:endParaRPr/>
          </a:p>
        </p:txBody>
      </p:sp>
      <p:sp>
        <p:nvSpPr>
          <p:cNvPr id="219" name="Google Shape;219;p16"/>
          <p:cNvSpPr txBox="1"/>
          <p:nvPr/>
        </p:nvSpPr>
        <p:spPr>
          <a:xfrm>
            <a:off x="838200" y="1981200"/>
            <a:ext cx="10287000" cy="4170372"/>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000">
                <a:solidFill>
                  <a:srgbClr val="000000"/>
                </a:solidFill>
                <a:latin typeface="Arial"/>
                <a:ea typeface="Arial"/>
                <a:cs typeface="Arial"/>
                <a:sym typeface="Arial"/>
              </a:rPr>
              <a:t>Điều 16 Luật bảo vệ người tiêu dùng: cấm</a:t>
            </a:r>
            <a:endParaRPr sz="2000">
              <a:solidFill>
                <a:srgbClr val="000000"/>
              </a:solidFill>
              <a:latin typeface="Arial"/>
              <a:ea typeface="Arial"/>
              <a:cs typeface="Arial"/>
              <a:sym typeface="Arial"/>
            </a:endParaRPr>
          </a:p>
          <a:p>
            <a:pPr indent="0" lvl="0" marL="0" marR="0" rtl="0" algn="just">
              <a:spcBef>
                <a:spcPts val="1200"/>
              </a:spcBef>
              <a:spcAft>
                <a:spcPts val="0"/>
              </a:spcAft>
              <a:buNone/>
            </a:pPr>
            <a:r>
              <a:rPr lang="vi-VN" sz="2000">
                <a:solidFill>
                  <a:srgbClr val="000000"/>
                </a:solidFill>
                <a:latin typeface="Arial"/>
                <a:ea typeface="Arial"/>
                <a:cs typeface="Arial"/>
                <a:sym typeface="Arial"/>
              </a:rPr>
              <a:t>e) Cho phép tổ chức, cá nhân kinh doanh hàng hóa, dịch vụ giải thích hợp đồng trong trường hợp điều khoản của hợp đồng được hiểu khác nhau;</a:t>
            </a:r>
            <a:endParaRPr/>
          </a:p>
          <a:p>
            <a:pPr indent="0" lvl="0" marL="0" marR="0" rtl="0" algn="just">
              <a:spcBef>
                <a:spcPts val="1200"/>
              </a:spcBef>
              <a:spcAft>
                <a:spcPts val="0"/>
              </a:spcAft>
              <a:buNone/>
            </a:pPr>
            <a:r>
              <a:rPr lang="vi-VN" sz="2000">
                <a:solidFill>
                  <a:srgbClr val="000000"/>
                </a:solidFill>
                <a:latin typeface="Arial"/>
                <a:ea typeface="Arial"/>
                <a:cs typeface="Arial"/>
                <a:sym typeface="Arial"/>
              </a:rPr>
              <a:t>g) Loại trừ trách nhiệm của tổ chức, cá nhân kinh doanh hàng hóa, dịch vụ trong trường hợp tổ chức, cá nhân kinh doanh hàng hóa, dịch vụ bán hàng hóa, cung ứng dịch vụ thông qua bên thứ ba;</a:t>
            </a:r>
            <a:endParaRPr/>
          </a:p>
          <a:p>
            <a:pPr indent="0" lvl="0" marL="0" marR="0" rtl="0" algn="just">
              <a:spcBef>
                <a:spcPts val="1200"/>
              </a:spcBef>
              <a:spcAft>
                <a:spcPts val="0"/>
              </a:spcAft>
              <a:buNone/>
            </a:pPr>
            <a:r>
              <a:rPr lang="vi-VN" sz="2000">
                <a:solidFill>
                  <a:srgbClr val="000000"/>
                </a:solidFill>
                <a:latin typeface="Arial"/>
                <a:ea typeface="Arial"/>
                <a:cs typeface="Arial"/>
                <a:sym typeface="Arial"/>
              </a:rPr>
              <a:t>h) Bắt buộc người tiêu dùng phải tuân thủ các nghĩa vụ ngay cả khi tổ chức, cá nhân kinh doanh hàng hóa, dịch vụ không hoàn thành nghĩa vụ của mình;</a:t>
            </a:r>
            <a:endParaRPr/>
          </a:p>
          <a:p>
            <a:pPr indent="0" lvl="0" marL="0" marR="0" rtl="0" algn="just">
              <a:spcBef>
                <a:spcPts val="1200"/>
              </a:spcBef>
              <a:spcAft>
                <a:spcPts val="0"/>
              </a:spcAft>
              <a:buNone/>
            </a:pPr>
            <a:r>
              <a:rPr lang="vi-VN" sz="2000">
                <a:solidFill>
                  <a:srgbClr val="000000"/>
                </a:solidFill>
                <a:latin typeface="Arial"/>
                <a:ea typeface="Arial"/>
                <a:cs typeface="Arial"/>
                <a:sym typeface="Arial"/>
              </a:rPr>
              <a:t>i) Cho phép tổ chức, cá nhân kinh doanh hàng hóa, dịch vụ chuyển giao quyền, nghĩa vụ cho bên thứ ba mà không được người tiêu dùng đồng ý.</a:t>
            </a:r>
            <a:endParaRPr/>
          </a:p>
          <a:p>
            <a:pPr indent="0" lvl="0" marL="0" marR="0" rtl="0" algn="l">
              <a:spcBef>
                <a:spcPts val="600"/>
              </a:spcBef>
              <a:spcAft>
                <a:spcPts val="0"/>
              </a:spcAft>
              <a:buNone/>
            </a:pPr>
            <a:r>
              <a:t/>
            </a:r>
            <a:endParaRPr sz="2000">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17"/>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225" name="Google Shape;225;p17"/>
          <p:cNvSpPr txBox="1"/>
          <p:nvPr/>
        </p:nvSpPr>
        <p:spPr>
          <a:xfrm>
            <a:off x="3810000" y="637402"/>
            <a:ext cx="6172200" cy="46166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66092"/>
                </a:solidFill>
                <a:latin typeface="Calibri"/>
                <a:ea typeface="Calibri"/>
                <a:cs typeface="Calibri"/>
                <a:sym typeface="Calibri"/>
              </a:rPr>
              <a:t>Điều kiện giao dịch chung (GTCs/T&amp;Cs/GTs)</a:t>
            </a:r>
            <a:endParaRPr/>
          </a:p>
        </p:txBody>
      </p:sp>
      <p:pic>
        <p:nvPicPr>
          <p:cNvPr descr="Graphical user interface, text&#10;&#10;Description automatically generated" id="226" name="Google Shape;226;p17"/>
          <p:cNvPicPr preferRelativeResize="0"/>
          <p:nvPr/>
        </p:nvPicPr>
        <p:blipFill rotWithShape="1">
          <a:blip r:embed="rId3">
            <a:alphaModFix/>
          </a:blip>
          <a:srcRect b="6250" l="6667" r="13332" t="11779"/>
          <a:stretch/>
        </p:blipFill>
        <p:spPr>
          <a:xfrm>
            <a:off x="1828800" y="1371601"/>
            <a:ext cx="7920198" cy="541020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18"/>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232" name="Google Shape;232;p18"/>
          <p:cNvSpPr txBox="1"/>
          <p:nvPr/>
        </p:nvSpPr>
        <p:spPr>
          <a:xfrm>
            <a:off x="3810000" y="637402"/>
            <a:ext cx="6172200" cy="46166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66092"/>
                </a:solidFill>
                <a:latin typeface="Calibri"/>
                <a:ea typeface="Calibri"/>
                <a:cs typeface="Calibri"/>
                <a:sym typeface="Calibri"/>
              </a:rPr>
              <a:t>Tranh chấp NTD – Sàn TMDT: Ra sao, thế nào?</a:t>
            </a:r>
            <a:endParaRPr/>
          </a:p>
        </p:txBody>
      </p:sp>
      <p:sp>
        <p:nvSpPr>
          <p:cNvPr id="233" name="Google Shape;233;p18"/>
          <p:cNvSpPr txBox="1"/>
          <p:nvPr/>
        </p:nvSpPr>
        <p:spPr>
          <a:xfrm>
            <a:off x="1905000" y="1467885"/>
            <a:ext cx="7924800" cy="156966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vi-VN" sz="2400">
                <a:solidFill>
                  <a:schemeClr val="dk1"/>
                </a:solidFill>
                <a:latin typeface="Calibri"/>
                <a:ea typeface="Calibri"/>
                <a:cs typeface="Calibri"/>
                <a:sym typeface="Calibri"/>
              </a:rPr>
              <a:t>Rủi ro:</a:t>
            </a:r>
            <a:endParaRPr sz="24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2400"/>
              <a:buFont typeface="Noto Sans Symbols"/>
              <a:buChar char="⮚"/>
            </a:pPr>
            <a:r>
              <a:rPr lang="vi-VN" sz="2400">
                <a:solidFill>
                  <a:schemeClr val="dk1"/>
                </a:solidFill>
                <a:latin typeface="Calibri"/>
                <a:ea typeface="Calibri"/>
                <a:cs typeface="Calibri"/>
                <a:sym typeface="Calibri"/>
              </a:rPr>
              <a:t>Giá trị nhỏ 🡺 chi phí khởi kiện quá lớn.</a:t>
            </a:r>
            <a:endParaRPr/>
          </a:p>
          <a:p>
            <a:pPr indent="-285750" lvl="0" marL="285750" marR="0" rtl="0" algn="l">
              <a:spcBef>
                <a:spcPts val="0"/>
              </a:spcBef>
              <a:spcAft>
                <a:spcPts val="0"/>
              </a:spcAft>
              <a:buClr>
                <a:schemeClr val="dk1"/>
              </a:buClr>
              <a:buSzPts val="2400"/>
              <a:buFont typeface="Noto Sans Symbols"/>
              <a:buChar char="⮚"/>
            </a:pPr>
            <a:r>
              <a:rPr lang="vi-VN" sz="2400">
                <a:solidFill>
                  <a:schemeClr val="dk1"/>
                </a:solidFill>
                <a:latin typeface="Calibri"/>
                <a:ea typeface="Calibri"/>
                <a:cs typeface="Calibri"/>
                <a:sym typeface="Calibri"/>
              </a:rPr>
              <a:t>GTCs không có hoặc quá khó tìm 🡺 không ai đọc.</a:t>
            </a:r>
            <a:endParaRPr/>
          </a:p>
          <a:p>
            <a:pPr indent="-285750" lvl="0" marL="285750" marR="0" rtl="0" algn="l">
              <a:spcBef>
                <a:spcPts val="0"/>
              </a:spcBef>
              <a:spcAft>
                <a:spcPts val="0"/>
              </a:spcAft>
              <a:buClr>
                <a:schemeClr val="dk1"/>
              </a:buClr>
              <a:buSzPts val="2400"/>
              <a:buFont typeface="Noto Sans Symbols"/>
              <a:buChar char="⮚"/>
            </a:pPr>
            <a:r>
              <a:rPr lang="vi-VN" sz="2400">
                <a:solidFill>
                  <a:schemeClr val="dk1"/>
                </a:solidFill>
                <a:latin typeface="Calibri"/>
                <a:ea typeface="Calibri"/>
                <a:cs typeface="Calibri"/>
                <a:sym typeface="Calibri"/>
              </a:rPr>
              <a:t>Điều khoản GQCT không rõ ràng.</a:t>
            </a:r>
            <a:endParaRPr sz="2400">
              <a:solidFill>
                <a:schemeClr val="dk1"/>
              </a:solidFill>
              <a:latin typeface="Calibri"/>
              <a:ea typeface="Calibri"/>
              <a:cs typeface="Calibri"/>
              <a:sym typeface="Calibri"/>
            </a:endParaRPr>
          </a:p>
        </p:txBody>
      </p:sp>
      <p:pic>
        <p:nvPicPr>
          <p:cNvPr id="234" name="Google Shape;234;p18"/>
          <p:cNvPicPr preferRelativeResize="0"/>
          <p:nvPr/>
        </p:nvPicPr>
        <p:blipFill rotWithShape="1">
          <a:blip r:embed="rId3">
            <a:alphaModFix/>
          </a:blip>
          <a:srcRect b="34615" l="-855" r="4272" t="11539"/>
          <a:stretch/>
        </p:blipFill>
        <p:spPr>
          <a:xfrm>
            <a:off x="1790700" y="3221698"/>
            <a:ext cx="8610600" cy="3200400"/>
          </a:xfrm>
          <a:prstGeom prst="rect">
            <a:avLst/>
          </a:prstGeom>
          <a:noFill/>
          <a:ln>
            <a:noFill/>
          </a:ln>
        </p:spPr>
      </p:pic>
      <p:sp>
        <p:nvSpPr>
          <p:cNvPr id="235" name="Google Shape;235;p18"/>
          <p:cNvSpPr/>
          <p:nvPr/>
        </p:nvSpPr>
        <p:spPr>
          <a:xfrm>
            <a:off x="1546689" y="5354086"/>
            <a:ext cx="1478622" cy="589515"/>
          </a:xfrm>
          <a:prstGeom prst="ellipse">
            <a:avLst/>
          </a:prstGeom>
          <a:noFill/>
          <a:ln cap="flat" cmpd="sng" w="25400">
            <a:solidFill>
              <a:srgbClr val="FF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6" name="Google Shape;236;p18"/>
          <p:cNvSpPr/>
          <p:nvPr/>
        </p:nvSpPr>
        <p:spPr>
          <a:xfrm rot="4009306">
            <a:off x="5098455" y="861923"/>
            <a:ext cx="2160104" cy="6714800"/>
          </a:xfrm>
          <a:prstGeom prst="downArrow">
            <a:avLst>
              <a:gd fmla="val 21046" name="adj1"/>
              <a:gd fmla="val 51598" name="adj2"/>
            </a:avLst>
          </a:prstGeom>
          <a:solidFill>
            <a:srgbClr val="FF0000"/>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19"/>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242" name="Google Shape;242;p19"/>
          <p:cNvSpPr txBox="1"/>
          <p:nvPr/>
        </p:nvSpPr>
        <p:spPr>
          <a:xfrm>
            <a:off x="3810000" y="637402"/>
            <a:ext cx="6172200" cy="46166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66092"/>
                </a:solidFill>
                <a:latin typeface="Calibri"/>
                <a:ea typeface="Calibri"/>
                <a:cs typeface="Calibri"/>
                <a:sym typeface="Calibri"/>
              </a:rPr>
              <a:t>Tranh chấp NTD – Sàn TMDT: Ra sao, thế nào?</a:t>
            </a:r>
            <a:endParaRPr/>
          </a:p>
        </p:txBody>
      </p:sp>
      <p:sp>
        <p:nvSpPr>
          <p:cNvPr id="243" name="Google Shape;243;p19"/>
          <p:cNvSpPr txBox="1"/>
          <p:nvPr/>
        </p:nvSpPr>
        <p:spPr>
          <a:xfrm>
            <a:off x="1905000" y="1467886"/>
            <a:ext cx="7924800" cy="4555093"/>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000">
                <a:solidFill>
                  <a:srgbClr val="000000"/>
                </a:solidFill>
                <a:latin typeface="Arial"/>
                <a:ea typeface="Arial"/>
                <a:cs typeface="Arial"/>
                <a:sym typeface="Arial"/>
              </a:rPr>
              <a:t>Điều 38. Hiệu lực của điều khoản trọng tài</a:t>
            </a:r>
            <a:endParaRPr sz="2000">
              <a:solidFill>
                <a:srgbClr val="000000"/>
              </a:solidFill>
              <a:latin typeface="Arial"/>
              <a:ea typeface="Arial"/>
              <a:cs typeface="Arial"/>
              <a:sym typeface="Arial"/>
            </a:endParaRPr>
          </a:p>
          <a:p>
            <a:pPr indent="0" lvl="0" marL="0" marR="0" rtl="0" algn="just">
              <a:spcBef>
                <a:spcPts val="1200"/>
              </a:spcBef>
              <a:spcAft>
                <a:spcPts val="0"/>
              </a:spcAft>
              <a:buNone/>
            </a:pPr>
            <a:r>
              <a:rPr lang="vi-VN" sz="2000">
                <a:solidFill>
                  <a:srgbClr val="000000"/>
                </a:solidFill>
                <a:latin typeface="Arial"/>
                <a:ea typeface="Arial"/>
                <a:cs typeface="Arial"/>
                <a:sym typeface="Arial"/>
              </a:rPr>
              <a:t>Tổ chức, cá nhân kinh doanh hàng hóa, dịch vụ phải thông báo về điều khoản trọng tài trước khi giao kết hợp đồng và được người tiêu dùng chấp thuận. Trường hợp điều khoản trọng tài do tổ chức, cá nhân kinh doanh hàng hóa, dịch vụ đưa vào hợp đồng theo mẫu hoặc điều kiện giao dịch chung thì </a:t>
            </a:r>
            <a:r>
              <a:rPr b="1" lang="vi-VN" sz="2000" u="sng">
                <a:solidFill>
                  <a:srgbClr val="FF0000"/>
                </a:solidFill>
                <a:latin typeface="Arial"/>
                <a:ea typeface="Arial"/>
                <a:cs typeface="Arial"/>
                <a:sym typeface="Arial"/>
              </a:rPr>
              <a:t>khi xảy ra tranh chấp, người tiêu dùng là cá nhân có quyền lựa chọn phương thức giải quyết tranh chấp khác.</a:t>
            </a:r>
            <a:endParaRPr/>
          </a:p>
          <a:p>
            <a:pPr indent="0" lvl="0" marL="0" marR="0" rtl="0" algn="just">
              <a:spcBef>
                <a:spcPts val="1200"/>
              </a:spcBef>
              <a:spcAft>
                <a:spcPts val="0"/>
              </a:spcAft>
              <a:buNone/>
            </a:pPr>
            <a:r>
              <a:rPr b="1" lang="vi-VN" sz="2000">
                <a:solidFill>
                  <a:srgbClr val="000000"/>
                </a:solidFill>
                <a:latin typeface="Arial"/>
                <a:ea typeface="Arial"/>
                <a:cs typeface="Arial"/>
                <a:sym typeface="Arial"/>
              </a:rPr>
              <a:t>Điều 43. Án phí, lệ phí Tòa án đối với vụ án dân sự về bảo vệ quyền lợi người tiêu dùng</a:t>
            </a:r>
            <a:endParaRPr sz="2000">
              <a:solidFill>
                <a:srgbClr val="000000"/>
              </a:solidFill>
              <a:latin typeface="Arial"/>
              <a:ea typeface="Arial"/>
              <a:cs typeface="Arial"/>
              <a:sym typeface="Arial"/>
            </a:endParaRPr>
          </a:p>
          <a:p>
            <a:pPr indent="0" lvl="0" marL="0" marR="0" rtl="0" algn="just">
              <a:spcBef>
                <a:spcPts val="1200"/>
              </a:spcBef>
              <a:spcAft>
                <a:spcPts val="0"/>
              </a:spcAft>
              <a:buNone/>
            </a:pPr>
            <a:r>
              <a:rPr lang="vi-VN" sz="2000">
                <a:solidFill>
                  <a:srgbClr val="000000"/>
                </a:solidFill>
                <a:latin typeface="Arial"/>
                <a:ea typeface="Arial"/>
                <a:cs typeface="Arial"/>
                <a:sym typeface="Arial"/>
              </a:rPr>
              <a:t>2. Người tiêu dùng khởi kiện vụ án dân sự để bảo vệ quyền, lợi ích hợp pháp của mình không phải nộp tạm ứng án phí, tạm ứng lệ phí Tòa án.</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
          <p:cNvSpPr/>
          <p:nvPr/>
        </p:nvSpPr>
        <p:spPr>
          <a:xfrm>
            <a:off x="1524000" y="1764268"/>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97" name="Google Shape;97;p2"/>
          <p:cNvSpPr/>
          <p:nvPr/>
        </p:nvSpPr>
        <p:spPr>
          <a:xfrm>
            <a:off x="1524000" y="32658"/>
            <a:ext cx="2667000" cy="57694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8" name="Google Shape;98;p2"/>
          <p:cNvSpPr txBox="1"/>
          <p:nvPr/>
        </p:nvSpPr>
        <p:spPr>
          <a:xfrm>
            <a:off x="2590800" y="818348"/>
            <a:ext cx="7620000" cy="138499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vi-VN" sz="2800">
                <a:solidFill>
                  <a:srgbClr val="366092"/>
                </a:solidFill>
                <a:latin typeface="Calibri"/>
                <a:ea typeface="Calibri"/>
                <a:cs typeface="Calibri"/>
                <a:sym typeface="Calibri"/>
              </a:rPr>
              <a:t>TỪ SÀN GIAO DỊCH TỚI NGƯỜI DÙNG: ĐIỀU KIỆN GIAO DỊCH CHUNG VÀ LỰA CHỌN PHƯƠNG PHÁP GIẢI QUYẾT TRANH CHẤP </a:t>
            </a:r>
            <a:endParaRPr b="1" sz="2800">
              <a:solidFill>
                <a:srgbClr val="366092"/>
              </a:solidFill>
              <a:latin typeface="Calibri"/>
              <a:ea typeface="Calibri"/>
              <a:cs typeface="Calibri"/>
              <a:sym typeface="Calibri"/>
            </a:endParaRPr>
          </a:p>
        </p:txBody>
      </p:sp>
      <p:sp>
        <p:nvSpPr>
          <p:cNvPr id="99" name="Google Shape;99;p2"/>
          <p:cNvSpPr txBox="1"/>
          <p:nvPr/>
        </p:nvSpPr>
        <p:spPr>
          <a:xfrm>
            <a:off x="3048000" y="5943600"/>
            <a:ext cx="6248400"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1" lang="vi-VN" sz="1800">
                <a:solidFill>
                  <a:schemeClr val="lt1"/>
                </a:solidFill>
                <a:latin typeface="Calibri"/>
                <a:ea typeface="Calibri"/>
                <a:cs typeface="Calibri"/>
                <a:sym typeface="Calibri"/>
              </a:rPr>
              <a:t>TP. Hồ Chí Minh, 10/11/2020 </a:t>
            </a:r>
            <a:endParaRPr b="1" i="1" sz="1800">
              <a:solidFill>
                <a:schemeClr val="lt1"/>
              </a:solidFill>
              <a:latin typeface="Calibri"/>
              <a:ea typeface="Calibri"/>
              <a:cs typeface="Calibri"/>
              <a:sym typeface="Calibri"/>
            </a:endParaRPr>
          </a:p>
        </p:txBody>
      </p:sp>
      <p:sp>
        <p:nvSpPr>
          <p:cNvPr id="100" name="Google Shape;100;p2"/>
          <p:cNvSpPr txBox="1"/>
          <p:nvPr/>
        </p:nvSpPr>
        <p:spPr>
          <a:xfrm>
            <a:off x="7391400" y="3962401"/>
            <a:ext cx="2590800"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vi-VN" sz="2000">
                <a:solidFill>
                  <a:schemeClr val="lt1"/>
                </a:solidFill>
                <a:latin typeface="Calibri"/>
                <a:ea typeface="Calibri"/>
                <a:cs typeface="Calibri"/>
                <a:sym typeface="Calibri"/>
              </a:rPr>
              <a:t>Nguyễn Trung Nam – Luật sư sáng lập EPLegal Ltd.</a:t>
            </a:r>
            <a:endParaRPr b="1" sz="2000">
              <a:solidFill>
                <a:schemeClr val="lt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20"/>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249" name="Google Shape;249;p20"/>
          <p:cNvSpPr txBox="1"/>
          <p:nvPr/>
        </p:nvSpPr>
        <p:spPr>
          <a:xfrm>
            <a:off x="3810000" y="637402"/>
            <a:ext cx="6172200" cy="46166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66092"/>
                </a:solidFill>
                <a:latin typeface="Calibri"/>
                <a:ea typeface="Calibri"/>
                <a:cs typeface="Calibri"/>
                <a:sym typeface="Calibri"/>
              </a:rPr>
              <a:t>Tranh chấp NTD – Sàn TMDT: Ra sao, thế nào?</a:t>
            </a:r>
            <a:endParaRPr/>
          </a:p>
        </p:txBody>
      </p:sp>
      <p:sp>
        <p:nvSpPr>
          <p:cNvPr id="250" name="Google Shape;250;p20"/>
          <p:cNvSpPr txBox="1"/>
          <p:nvPr/>
        </p:nvSpPr>
        <p:spPr>
          <a:xfrm>
            <a:off x="1905000" y="1467885"/>
            <a:ext cx="7924800" cy="486287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000">
                <a:solidFill>
                  <a:srgbClr val="000000"/>
                </a:solidFill>
                <a:latin typeface="Arial"/>
                <a:ea typeface="Arial"/>
                <a:cs typeface="Arial"/>
                <a:sym typeface="Arial"/>
              </a:rPr>
              <a:t>Điều 33. Hòa giải</a:t>
            </a:r>
            <a:endParaRPr sz="2000">
              <a:solidFill>
                <a:srgbClr val="000000"/>
              </a:solidFill>
              <a:latin typeface="Arial"/>
              <a:ea typeface="Arial"/>
              <a:cs typeface="Arial"/>
              <a:sym typeface="Arial"/>
            </a:endParaRPr>
          </a:p>
          <a:p>
            <a:pPr indent="0" lvl="0" marL="0" marR="0" rtl="0" algn="just">
              <a:spcBef>
                <a:spcPts val="1200"/>
              </a:spcBef>
              <a:spcAft>
                <a:spcPts val="0"/>
              </a:spcAft>
              <a:buNone/>
            </a:pPr>
            <a:r>
              <a:rPr lang="vi-VN" sz="2000">
                <a:solidFill>
                  <a:srgbClr val="000000"/>
                </a:solidFill>
                <a:latin typeface="Arial"/>
                <a:ea typeface="Arial"/>
                <a:cs typeface="Arial"/>
                <a:sym typeface="Arial"/>
              </a:rPr>
              <a:t>Tổ chức, cá nhân kinh doanh hàng hóa, dịch vụ và người tiêu dùng có quyền thỏa thuận lựa chọn bên thứ ba là cá nhân hoặc tổ chức hòa giải để thực hiện việc hòa giải.</a:t>
            </a:r>
            <a:endParaRPr/>
          </a:p>
          <a:p>
            <a:pPr indent="0" lvl="0" marL="0" marR="0" rtl="0" algn="just">
              <a:spcBef>
                <a:spcPts val="1200"/>
              </a:spcBef>
              <a:spcAft>
                <a:spcPts val="0"/>
              </a:spcAft>
              <a:buNone/>
            </a:pPr>
            <a:r>
              <a:rPr b="1" lang="vi-VN" sz="2000">
                <a:solidFill>
                  <a:srgbClr val="000000"/>
                </a:solidFill>
                <a:latin typeface="Arial"/>
                <a:ea typeface="Arial"/>
                <a:cs typeface="Arial"/>
                <a:sym typeface="Arial"/>
              </a:rPr>
              <a:t>Điều 35. Tổ chức hòa giải</a:t>
            </a:r>
            <a:endParaRPr sz="2000">
              <a:solidFill>
                <a:srgbClr val="000000"/>
              </a:solidFill>
              <a:latin typeface="Arial"/>
              <a:ea typeface="Arial"/>
              <a:cs typeface="Arial"/>
              <a:sym typeface="Arial"/>
            </a:endParaRPr>
          </a:p>
          <a:p>
            <a:pPr indent="0" lvl="0" marL="0" marR="0" rtl="0" algn="just">
              <a:spcBef>
                <a:spcPts val="1200"/>
              </a:spcBef>
              <a:spcAft>
                <a:spcPts val="0"/>
              </a:spcAft>
              <a:buNone/>
            </a:pPr>
            <a:r>
              <a:rPr lang="vi-VN" sz="2000">
                <a:solidFill>
                  <a:srgbClr val="000000"/>
                </a:solidFill>
                <a:latin typeface="Arial"/>
                <a:ea typeface="Arial"/>
                <a:cs typeface="Arial"/>
                <a:sym typeface="Arial"/>
              </a:rPr>
              <a:t>Tổ chức, cá nhân có đủ điều kiện theo quy định của Chính phủ được thành lập tổ chức hòa giải để giải quyết tranh chấp giữa người tiêu dùng và tổ chức, cá nhân kinh doanh hàng hóa, dịch vụ.</a:t>
            </a:r>
            <a:endParaRPr/>
          </a:p>
          <a:p>
            <a:pPr indent="0" lvl="0" marL="0" marR="0" rtl="0" algn="just">
              <a:spcBef>
                <a:spcPts val="1200"/>
              </a:spcBef>
              <a:spcAft>
                <a:spcPts val="0"/>
              </a:spcAft>
              <a:buNone/>
            </a:pPr>
            <a:r>
              <a:rPr b="1" lang="vi-VN" sz="2000">
                <a:solidFill>
                  <a:srgbClr val="000000"/>
                </a:solidFill>
                <a:latin typeface="Arial"/>
                <a:ea typeface="Arial"/>
                <a:cs typeface="Arial"/>
                <a:sym typeface="Arial"/>
              </a:rPr>
              <a:t>Điều 37. Thực hiện kết quả hòa giải thành</a:t>
            </a:r>
            <a:endParaRPr sz="2000">
              <a:solidFill>
                <a:srgbClr val="000000"/>
              </a:solidFill>
              <a:latin typeface="Arial"/>
              <a:ea typeface="Arial"/>
              <a:cs typeface="Arial"/>
              <a:sym typeface="Arial"/>
            </a:endParaRPr>
          </a:p>
          <a:p>
            <a:pPr indent="0" lvl="0" marL="0" marR="0" rtl="0" algn="just">
              <a:spcBef>
                <a:spcPts val="1200"/>
              </a:spcBef>
              <a:spcAft>
                <a:spcPts val="0"/>
              </a:spcAft>
              <a:buNone/>
            </a:pPr>
            <a:r>
              <a:rPr lang="vi-VN" sz="2000">
                <a:solidFill>
                  <a:srgbClr val="000000"/>
                </a:solidFill>
                <a:latin typeface="Arial"/>
                <a:ea typeface="Arial"/>
                <a:cs typeface="Arial"/>
                <a:sym typeface="Arial"/>
              </a:rPr>
              <a:t>Các bên có trách nhiệm thực hiện kết quả hòa giải thành trong thời hạn đã thỏa thuận trong biên bản hòa giải; trường hợp một bên không tự nguyện thực hiện thì bên kia có quyền khởi kiện ra Tòa án để yêu cầu giải quyết theo quy định của pháp luật.</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21"/>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256" name="Google Shape;256;p21"/>
          <p:cNvSpPr txBox="1"/>
          <p:nvPr/>
        </p:nvSpPr>
        <p:spPr>
          <a:xfrm>
            <a:off x="4328082" y="267088"/>
            <a:ext cx="3706271"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vi-VN" sz="3200">
                <a:solidFill>
                  <a:schemeClr val="dk2"/>
                </a:solidFill>
                <a:latin typeface="Calibri"/>
                <a:ea typeface="Calibri"/>
                <a:cs typeface="Calibri"/>
                <a:sym typeface="Calibri"/>
              </a:rPr>
              <a:t>NỘI DUNG CHÍNH</a:t>
            </a:r>
            <a:endParaRPr/>
          </a:p>
        </p:txBody>
      </p:sp>
      <p:sp>
        <p:nvSpPr>
          <p:cNvPr id="257" name="Google Shape;257;p21"/>
          <p:cNvSpPr txBox="1"/>
          <p:nvPr/>
        </p:nvSpPr>
        <p:spPr>
          <a:xfrm rot="-178500">
            <a:off x="3201402" y="3121466"/>
            <a:ext cx="1787669"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vi-VN" sz="1800">
                <a:solidFill>
                  <a:srgbClr val="FFFFFF"/>
                </a:solidFill>
                <a:latin typeface="Calibri"/>
                <a:ea typeface="Calibri"/>
                <a:cs typeface="Calibri"/>
                <a:sym typeface="Calibri"/>
              </a:rPr>
              <a:t>MAIN CONTENTS</a:t>
            </a:r>
            <a:endParaRPr sz="1800">
              <a:solidFill>
                <a:srgbClr val="FFFFFF"/>
              </a:solidFill>
              <a:latin typeface="Calibri"/>
              <a:ea typeface="Calibri"/>
              <a:cs typeface="Calibri"/>
              <a:sym typeface="Calibri"/>
            </a:endParaRPr>
          </a:p>
        </p:txBody>
      </p:sp>
      <p:grpSp>
        <p:nvGrpSpPr>
          <p:cNvPr id="258" name="Google Shape;258;p21"/>
          <p:cNvGrpSpPr/>
          <p:nvPr/>
        </p:nvGrpSpPr>
        <p:grpSpPr>
          <a:xfrm>
            <a:off x="2809476" y="2552837"/>
            <a:ext cx="6223120" cy="1244940"/>
            <a:chOff x="1990533" y="1263114"/>
            <a:chExt cx="4936053" cy="1441668"/>
          </a:xfrm>
        </p:grpSpPr>
        <p:sp>
          <p:nvSpPr>
            <p:cNvPr id="259" name="Google Shape;259;p21"/>
            <p:cNvSpPr/>
            <p:nvPr/>
          </p:nvSpPr>
          <p:spPr>
            <a:xfrm>
              <a:off x="2286492" y="1456060"/>
              <a:ext cx="4640094" cy="1248722"/>
            </a:xfrm>
            <a:prstGeom prst="rect">
              <a:avLst/>
            </a:prstGeom>
            <a:solidFill>
              <a:srgbClr val="8CB3E3"/>
            </a:solidFill>
            <a:ln>
              <a:noFill/>
            </a:ln>
          </p:spPr>
          <p:txBody>
            <a:bodyPr anchorCtr="0" anchor="ctr" bIns="45700" lIns="91425" spcFirstLastPara="1" rIns="91425" wrap="square" tIns="45700">
              <a:noAutofit/>
            </a:bodyPr>
            <a:lstStyle/>
            <a:p>
              <a:pPr indent="-444500" lvl="0" marL="571500" marR="0" rtl="0" algn="l">
                <a:spcBef>
                  <a:spcPts val="0"/>
                </a:spcBef>
                <a:spcAft>
                  <a:spcPts val="0"/>
                </a:spcAft>
                <a:buClr>
                  <a:schemeClr val="dk1"/>
                </a:buClr>
                <a:buSzPts val="2000"/>
                <a:buFont typeface="Calibri"/>
                <a:buNone/>
              </a:pPr>
              <a:r>
                <a:t/>
              </a:r>
              <a:endParaRPr b="1" sz="2000">
                <a:solidFill>
                  <a:srgbClr val="17365D"/>
                </a:solidFill>
                <a:latin typeface="Calibri"/>
                <a:ea typeface="Calibri"/>
                <a:cs typeface="Calibri"/>
                <a:sym typeface="Calibri"/>
              </a:endParaRPr>
            </a:p>
          </p:txBody>
        </p:sp>
        <p:sp>
          <p:nvSpPr>
            <p:cNvPr id="260" name="Google Shape;260;p21"/>
            <p:cNvSpPr/>
            <p:nvPr/>
          </p:nvSpPr>
          <p:spPr>
            <a:xfrm rot="-2408497">
              <a:off x="2008426" y="1545252"/>
              <a:ext cx="1033535" cy="433133"/>
            </a:xfrm>
            <a:custGeom>
              <a:rect b="b" l="l" r="r" t="t"/>
              <a:pathLst>
                <a:path extrusionOk="0" h="463642" w="2001385">
                  <a:moveTo>
                    <a:pt x="0" y="463642"/>
                  </a:moveTo>
                  <a:lnTo>
                    <a:pt x="402156" y="0"/>
                  </a:lnTo>
                  <a:lnTo>
                    <a:pt x="1514076" y="7706"/>
                  </a:lnTo>
                  <a:lnTo>
                    <a:pt x="2001385" y="426441"/>
                  </a:lnTo>
                  <a:lnTo>
                    <a:pt x="0" y="463642"/>
                  </a:lnTo>
                  <a:close/>
                </a:path>
              </a:pathLst>
            </a:custGeom>
            <a:solidFill>
              <a:srgbClr val="FF0000"/>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vi-VN" sz="3200">
                  <a:solidFill>
                    <a:srgbClr val="FFFFFF"/>
                  </a:solidFill>
                  <a:latin typeface="Calibri"/>
                  <a:ea typeface="Calibri"/>
                  <a:cs typeface="Calibri"/>
                  <a:sym typeface="Calibri"/>
                </a:rPr>
                <a:t>2</a:t>
              </a:r>
              <a:endParaRPr/>
            </a:p>
          </p:txBody>
        </p:sp>
      </p:grpSp>
      <p:sp>
        <p:nvSpPr>
          <p:cNvPr id="261" name="Google Shape;261;p21"/>
          <p:cNvSpPr txBox="1"/>
          <p:nvPr/>
        </p:nvSpPr>
        <p:spPr>
          <a:xfrm>
            <a:off x="3810001" y="2873291"/>
            <a:ext cx="5000431"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vi-VN" sz="2000">
                <a:solidFill>
                  <a:srgbClr val="0F243E"/>
                </a:solidFill>
                <a:latin typeface="Calibri"/>
                <a:ea typeface="Calibri"/>
                <a:cs typeface="Calibri"/>
                <a:sym typeface="Calibri"/>
              </a:rPr>
              <a:t>Nền tảng giải quyết tranh chấp ODR:</a:t>
            </a:r>
            <a:endParaRPr/>
          </a:p>
          <a:p>
            <a:pPr indent="0" lvl="0" marL="0" marR="0" rtl="0" algn="ctr">
              <a:spcBef>
                <a:spcPts val="0"/>
              </a:spcBef>
              <a:spcAft>
                <a:spcPts val="0"/>
              </a:spcAft>
              <a:buNone/>
            </a:pPr>
            <a:r>
              <a:rPr b="1" lang="vi-VN" sz="2000">
                <a:solidFill>
                  <a:srgbClr val="0F243E"/>
                </a:solidFill>
                <a:latin typeface="Calibri"/>
                <a:ea typeface="Calibri"/>
                <a:cs typeface="Calibri"/>
                <a:sym typeface="Calibri"/>
              </a:rPr>
              <a:t>Kinh nghiệm quốc tế</a:t>
            </a:r>
            <a:endParaRPr b="1" sz="2000">
              <a:solidFill>
                <a:srgbClr val="0F243E"/>
              </a:solidFill>
              <a:latin typeface="Calibri"/>
              <a:ea typeface="Calibri"/>
              <a:cs typeface="Calibri"/>
              <a:sym typeface="Calibri"/>
            </a:endParaRPr>
          </a:p>
        </p:txBody>
      </p:sp>
      <p:pic>
        <p:nvPicPr>
          <p:cNvPr descr="shadow_1_m" id="262" name="Google Shape;262;p21"/>
          <p:cNvPicPr preferRelativeResize="0"/>
          <p:nvPr/>
        </p:nvPicPr>
        <p:blipFill rotWithShape="1">
          <a:blip r:embed="rId3">
            <a:alphaModFix/>
          </a:blip>
          <a:srcRect b="1" l="0" r="0" t="1518"/>
          <a:stretch/>
        </p:blipFill>
        <p:spPr>
          <a:xfrm>
            <a:off x="3193022" y="3481453"/>
            <a:ext cx="5839573" cy="134432"/>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22"/>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268" name="Google Shape;268;p22"/>
          <p:cNvSpPr txBox="1"/>
          <p:nvPr/>
        </p:nvSpPr>
        <p:spPr>
          <a:xfrm>
            <a:off x="3810000" y="637402"/>
            <a:ext cx="6172200" cy="461665"/>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66092"/>
                </a:solidFill>
                <a:latin typeface="Calibri"/>
                <a:ea typeface="Calibri"/>
                <a:cs typeface="Calibri"/>
                <a:sym typeface="Calibri"/>
              </a:rPr>
              <a:t>GIẢI QUYẾT TRANH CHẤP TRỰC TUYẾN - ODR </a:t>
            </a:r>
            <a:endParaRPr b="1" sz="2400">
              <a:solidFill>
                <a:srgbClr val="366092"/>
              </a:solidFill>
              <a:latin typeface="Calibri"/>
              <a:ea typeface="Calibri"/>
              <a:cs typeface="Calibri"/>
              <a:sym typeface="Calibri"/>
            </a:endParaRPr>
          </a:p>
        </p:txBody>
      </p:sp>
      <p:sp>
        <p:nvSpPr>
          <p:cNvPr id="269" name="Google Shape;269;p22"/>
          <p:cNvSpPr txBox="1"/>
          <p:nvPr/>
        </p:nvSpPr>
        <p:spPr>
          <a:xfrm>
            <a:off x="2209800" y="1752601"/>
            <a:ext cx="7924800" cy="489364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chemeClr val="dk1"/>
                </a:solidFill>
                <a:latin typeface="Calibri"/>
                <a:ea typeface="Calibri"/>
                <a:cs typeface="Calibri"/>
                <a:sym typeface="Calibri"/>
              </a:rPr>
              <a:t>ODR (Online Dispute Resolution): </a:t>
            </a:r>
            <a:r>
              <a:rPr lang="vi-VN" sz="2400">
                <a:solidFill>
                  <a:schemeClr val="dk1"/>
                </a:solidFill>
                <a:latin typeface="Calibri"/>
                <a:ea typeface="Calibri"/>
                <a:cs typeface="Calibri"/>
                <a:sym typeface="Calibri"/>
              </a:rPr>
              <a:t>được hiểu là các phương thức giải quyết tranh chấp ngoài tòa án (ADR) được sử dụng trên </a:t>
            </a:r>
            <a:r>
              <a:rPr b="1" lang="vi-VN" sz="2400">
                <a:solidFill>
                  <a:schemeClr val="dk1"/>
                </a:solidFill>
                <a:latin typeface="Calibri"/>
                <a:ea typeface="Calibri"/>
                <a:cs typeface="Calibri"/>
                <a:sym typeface="Calibri"/>
              </a:rPr>
              <a:t>nền tảng trực tuyến, áp dụng công nghệ thông tin </a:t>
            </a:r>
            <a:r>
              <a:rPr lang="vi-VN" sz="2400">
                <a:solidFill>
                  <a:schemeClr val="dk1"/>
                </a:solidFill>
                <a:latin typeface="Calibri"/>
                <a:ea typeface="Calibri"/>
                <a:cs typeface="Calibri"/>
                <a:sym typeface="Calibri"/>
              </a:rPr>
              <a:t>(CNTT).</a:t>
            </a:r>
            <a:endParaRPr/>
          </a:p>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a:p>
            <a:pPr indent="0" lvl="0" marL="0" marR="0" rtl="0" algn="l">
              <a:spcBef>
                <a:spcPts val="0"/>
              </a:spcBef>
              <a:spcAft>
                <a:spcPts val="0"/>
              </a:spcAft>
              <a:buNone/>
            </a:pPr>
            <a:r>
              <a:rPr b="1" lang="vi-VN" sz="2400">
                <a:solidFill>
                  <a:schemeClr val="dk1"/>
                </a:solidFill>
                <a:latin typeface="Calibri"/>
                <a:ea typeface="Calibri"/>
                <a:cs typeface="Calibri"/>
                <a:sym typeface="Calibri"/>
              </a:rPr>
              <a:t>Hai hình thức:</a:t>
            </a:r>
            <a:endParaRPr/>
          </a:p>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a:p>
            <a:pPr indent="-285750" lvl="0" marL="285750" marR="0" rtl="0" algn="just">
              <a:spcBef>
                <a:spcPts val="0"/>
              </a:spcBef>
              <a:spcAft>
                <a:spcPts val="0"/>
              </a:spcAft>
              <a:buClr>
                <a:schemeClr val="dk1"/>
              </a:buClr>
              <a:buSzPts val="2400"/>
              <a:buFont typeface="Noto Sans Symbols"/>
              <a:buChar char="⮚"/>
            </a:pPr>
            <a:r>
              <a:rPr b="1" lang="vi-VN" sz="2400">
                <a:solidFill>
                  <a:schemeClr val="dk1"/>
                </a:solidFill>
                <a:latin typeface="Calibri"/>
                <a:ea typeface="Calibri"/>
                <a:cs typeface="Calibri"/>
                <a:sym typeface="Calibri"/>
              </a:rPr>
              <a:t>ODR được công nghệ hỗ trợ</a:t>
            </a:r>
            <a:r>
              <a:rPr lang="vi-VN" sz="2400">
                <a:solidFill>
                  <a:schemeClr val="dk1"/>
                </a:solidFill>
                <a:latin typeface="Calibri"/>
                <a:ea typeface="Calibri"/>
                <a:cs typeface="Calibri"/>
                <a:sym typeface="Calibri"/>
              </a:rPr>
              <a:t>: CNTT chỉ được áp dụng là một phương tiện thông tin truyền thông và trao đổi thông tin.</a:t>
            </a:r>
            <a:endParaRPr/>
          </a:p>
          <a:p>
            <a:pPr indent="-133350" lvl="0" marL="285750" marR="0" rtl="0" algn="l">
              <a:spcBef>
                <a:spcPts val="0"/>
              </a:spcBef>
              <a:spcAft>
                <a:spcPts val="0"/>
              </a:spcAft>
              <a:buClr>
                <a:schemeClr val="dk1"/>
              </a:buClr>
              <a:buSzPts val="2400"/>
              <a:buFont typeface="Noto Sans Symbols"/>
              <a:buNone/>
            </a:pPr>
            <a:r>
              <a:t/>
            </a:r>
            <a:endParaRPr sz="2400">
              <a:solidFill>
                <a:schemeClr val="dk1"/>
              </a:solidFill>
              <a:latin typeface="Calibri"/>
              <a:ea typeface="Calibri"/>
              <a:cs typeface="Calibri"/>
              <a:sym typeface="Calibri"/>
            </a:endParaRPr>
          </a:p>
          <a:p>
            <a:pPr indent="-285750" lvl="0" marL="285750" marR="0" rtl="0" algn="just">
              <a:spcBef>
                <a:spcPts val="0"/>
              </a:spcBef>
              <a:spcAft>
                <a:spcPts val="0"/>
              </a:spcAft>
              <a:buClr>
                <a:schemeClr val="dk1"/>
              </a:buClr>
              <a:buSzPts val="2400"/>
              <a:buFont typeface="Noto Sans Symbols"/>
              <a:buChar char="⮚"/>
            </a:pPr>
            <a:r>
              <a:rPr b="1" lang="vi-VN" sz="2400">
                <a:solidFill>
                  <a:schemeClr val="dk1"/>
                </a:solidFill>
                <a:latin typeface="Calibri"/>
                <a:ea typeface="Calibri"/>
                <a:cs typeface="Calibri"/>
                <a:sym typeface="Calibri"/>
              </a:rPr>
              <a:t>ODR với nền tảng công nghệ</a:t>
            </a:r>
            <a:r>
              <a:rPr lang="vi-VN" sz="2400">
                <a:solidFill>
                  <a:schemeClr val="dk1"/>
                </a:solidFill>
                <a:latin typeface="Calibri"/>
                <a:ea typeface="Calibri"/>
                <a:cs typeface="Calibri"/>
                <a:sym typeface="Calibri"/>
              </a:rPr>
              <a:t>: CNTT được áp dụng toàn diện đầy đủ trong quá trình ODR. </a:t>
            </a:r>
            <a:endParaRPr/>
          </a:p>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23"/>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grpSp>
        <p:nvGrpSpPr>
          <p:cNvPr id="275" name="Google Shape;275;p23"/>
          <p:cNvGrpSpPr/>
          <p:nvPr/>
        </p:nvGrpSpPr>
        <p:grpSpPr>
          <a:xfrm>
            <a:off x="2362200" y="1676401"/>
            <a:ext cx="7660986" cy="3845481"/>
            <a:chOff x="632406" y="1585445"/>
            <a:chExt cx="11054770" cy="3849590"/>
          </a:xfrm>
        </p:grpSpPr>
        <p:grpSp>
          <p:nvGrpSpPr>
            <p:cNvPr id="276" name="Google Shape;276;p23"/>
            <p:cNvGrpSpPr/>
            <p:nvPr/>
          </p:nvGrpSpPr>
          <p:grpSpPr>
            <a:xfrm>
              <a:off x="632406" y="1585445"/>
              <a:ext cx="11054770" cy="3849590"/>
              <a:chOff x="632406" y="1585445"/>
              <a:chExt cx="11054770" cy="3849590"/>
            </a:xfrm>
          </p:grpSpPr>
          <p:grpSp>
            <p:nvGrpSpPr>
              <p:cNvPr id="277" name="Google Shape;277;p23"/>
              <p:cNvGrpSpPr/>
              <p:nvPr/>
            </p:nvGrpSpPr>
            <p:grpSpPr>
              <a:xfrm>
                <a:off x="632406" y="1585445"/>
                <a:ext cx="11054770" cy="3585227"/>
                <a:chOff x="632406" y="1585445"/>
                <a:chExt cx="11054770" cy="3585227"/>
              </a:xfrm>
            </p:grpSpPr>
            <p:grpSp>
              <p:nvGrpSpPr>
                <p:cNvPr id="278" name="Google Shape;278;p23"/>
                <p:cNvGrpSpPr/>
                <p:nvPr/>
              </p:nvGrpSpPr>
              <p:grpSpPr>
                <a:xfrm>
                  <a:off x="4735252" y="1585445"/>
                  <a:ext cx="2849078" cy="984501"/>
                  <a:chOff x="4671461" y="1537318"/>
                  <a:chExt cx="2849078" cy="984501"/>
                </a:xfrm>
              </p:grpSpPr>
              <p:sp>
                <p:nvSpPr>
                  <p:cNvPr id="279" name="Google Shape;279;p23"/>
                  <p:cNvSpPr/>
                  <p:nvPr/>
                </p:nvSpPr>
                <p:spPr>
                  <a:xfrm>
                    <a:off x="4671461" y="1537318"/>
                    <a:ext cx="2849078" cy="984501"/>
                  </a:xfrm>
                  <a:prstGeom prst="roundRect">
                    <a:avLst>
                      <a:gd fmla="val 16667" name="adj"/>
                    </a:avLst>
                  </a:prstGeom>
                  <a:solidFill>
                    <a:schemeClr val="lt1"/>
                  </a:solid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dk1"/>
                      </a:solidFill>
                      <a:latin typeface="Calibri"/>
                      <a:ea typeface="Calibri"/>
                      <a:cs typeface="Calibri"/>
                      <a:sym typeface="Calibri"/>
                    </a:endParaRPr>
                  </a:p>
                </p:txBody>
              </p:sp>
              <p:sp>
                <p:nvSpPr>
                  <p:cNvPr id="280" name="Google Shape;280;p23"/>
                  <p:cNvSpPr txBox="1"/>
                  <p:nvPr/>
                </p:nvSpPr>
                <p:spPr>
                  <a:xfrm>
                    <a:off x="4979468" y="1835701"/>
                    <a:ext cx="2233062" cy="40053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vi-VN" sz="2000">
                        <a:solidFill>
                          <a:schemeClr val="dk1"/>
                        </a:solidFill>
                        <a:latin typeface="Calibri"/>
                        <a:ea typeface="Calibri"/>
                        <a:cs typeface="Calibri"/>
                        <a:sym typeface="Calibri"/>
                      </a:rPr>
                      <a:t>ODR</a:t>
                    </a:r>
                    <a:endParaRPr/>
                  </a:p>
                </p:txBody>
              </p:sp>
            </p:grpSp>
            <p:sp>
              <p:nvSpPr>
                <p:cNvPr id="281" name="Google Shape;281;p23"/>
                <p:cNvSpPr/>
                <p:nvPr/>
              </p:nvSpPr>
              <p:spPr>
                <a:xfrm>
                  <a:off x="632406" y="2985737"/>
                  <a:ext cx="1597794" cy="2184935"/>
                </a:xfrm>
                <a:prstGeom prst="roundRect">
                  <a:avLst>
                    <a:gd fmla="val 16667" name="adj"/>
                  </a:avLst>
                </a:prstGeom>
                <a:solidFill>
                  <a:schemeClr val="lt1"/>
                </a:solid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dk1"/>
                    </a:solidFill>
                    <a:latin typeface="Calibri"/>
                    <a:ea typeface="Calibri"/>
                    <a:cs typeface="Calibri"/>
                    <a:sym typeface="Calibri"/>
                  </a:endParaRPr>
                </a:p>
              </p:txBody>
            </p:sp>
            <p:sp>
              <p:nvSpPr>
                <p:cNvPr id="282" name="Google Shape;282;p23"/>
                <p:cNvSpPr/>
                <p:nvPr/>
              </p:nvSpPr>
              <p:spPr>
                <a:xfrm>
                  <a:off x="5360894" y="2985733"/>
                  <a:ext cx="1597794" cy="2184935"/>
                </a:xfrm>
                <a:prstGeom prst="roundRect">
                  <a:avLst>
                    <a:gd fmla="val 16667" name="adj"/>
                  </a:avLst>
                </a:prstGeom>
                <a:solidFill>
                  <a:schemeClr val="lt1"/>
                </a:solid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dk1"/>
                    </a:solidFill>
                    <a:latin typeface="Calibri"/>
                    <a:ea typeface="Calibri"/>
                    <a:cs typeface="Calibri"/>
                    <a:sym typeface="Calibri"/>
                  </a:endParaRPr>
                </a:p>
              </p:txBody>
            </p:sp>
            <p:sp>
              <p:nvSpPr>
                <p:cNvPr id="283" name="Google Shape;283;p23"/>
                <p:cNvSpPr/>
                <p:nvPr/>
              </p:nvSpPr>
              <p:spPr>
                <a:xfrm>
                  <a:off x="2996650" y="2985734"/>
                  <a:ext cx="1597794" cy="2184935"/>
                </a:xfrm>
                <a:prstGeom prst="roundRect">
                  <a:avLst>
                    <a:gd fmla="val 16667" name="adj"/>
                  </a:avLst>
                </a:prstGeom>
                <a:solidFill>
                  <a:schemeClr val="lt1"/>
                </a:solid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dk1"/>
                    </a:solidFill>
                    <a:latin typeface="Calibri"/>
                    <a:ea typeface="Calibri"/>
                    <a:cs typeface="Calibri"/>
                    <a:sym typeface="Calibri"/>
                  </a:endParaRPr>
                </a:p>
              </p:txBody>
            </p:sp>
            <p:sp>
              <p:nvSpPr>
                <p:cNvPr id="284" name="Google Shape;284;p23"/>
                <p:cNvSpPr/>
                <p:nvPr/>
              </p:nvSpPr>
              <p:spPr>
                <a:xfrm>
                  <a:off x="7725138" y="2985732"/>
                  <a:ext cx="1597794" cy="2184935"/>
                </a:xfrm>
                <a:prstGeom prst="roundRect">
                  <a:avLst>
                    <a:gd fmla="val 16667" name="adj"/>
                  </a:avLst>
                </a:prstGeom>
                <a:solidFill>
                  <a:schemeClr val="lt1"/>
                </a:solid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dk1"/>
                    </a:solidFill>
                    <a:latin typeface="Calibri"/>
                    <a:ea typeface="Calibri"/>
                    <a:cs typeface="Calibri"/>
                    <a:sym typeface="Calibri"/>
                  </a:endParaRPr>
                </a:p>
              </p:txBody>
            </p:sp>
            <p:sp>
              <p:nvSpPr>
                <p:cNvPr id="285" name="Google Shape;285;p23"/>
                <p:cNvSpPr/>
                <p:nvPr/>
              </p:nvSpPr>
              <p:spPr>
                <a:xfrm>
                  <a:off x="10089382" y="2985734"/>
                  <a:ext cx="1597794" cy="2184935"/>
                </a:xfrm>
                <a:prstGeom prst="roundRect">
                  <a:avLst>
                    <a:gd fmla="val 16667" name="adj"/>
                  </a:avLst>
                </a:prstGeom>
                <a:solidFill>
                  <a:schemeClr val="lt1"/>
                </a:solid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00">
                    <a:solidFill>
                      <a:schemeClr val="dk1"/>
                    </a:solidFill>
                    <a:latin typeface="Calibri"/>
                    <a:ea typeface="Calibri"/>
                    <a:cs typeface="Calibri"/>
                    <a:sym typeface="Calibri"/>
                  </a:endParaRPr>
                </a:p>
              </p:txBody>
            </p:sp>
          </p:grpSp>
          <p:sp>
            <p:nvSpPr>
              <p:cNvPr id="286" name="Google Shape;286;p23"/>
              <p:cNvSpPr txBox="1"/>
              <p:nvPr/>
            </p:nvSpPr>
            <p:spPr>
              <a:xfrm>
                <a:off x="835104" y="3495157"/>
                <a:ext cx="1318661" cy="1324853"/>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vi-VN" sz="2000">
                    <a:solidFill>
                      <a:schemeClr val="dk1"/>
                    </a:solidFill>
                    <a:latin typeface="Calibri"/>
                    <a:ea typeface="Calibri"/>
                    <a:cs typeface="Calibri"/>
                    <a:sym typeface="Calibri"/>
                  </a:rPr>
                  <a:t>Tính phi biên giới</a:t>
                </a:r>
                <a:endParaRPr sz="2000">
                  <a:solidFill>
                    <a:schemeClr val="dk1"/>
                  </a:solidFill>
                  <a:latin typeface="Calibri"/>
                  <a:ea typeface="Calibri"/>
                  <a:cs typeface="Calibri"/>
                  <a:sym typeface="Calibri"/>
                </a:endParaRPr>
              </a:p>
            </p:txBody>
          </p:sp>
          <p:sp>
            <p:nvSpPr>
              <p:cNvPr id="287" name="Google Shape;287;p23"/>
              <p:cNvSpPr txBox="1"/>
              <p:nvPr/>
            </p:nvSpPr>
            <p:spPr>
              <a:xfrm>
                <a:off x="3102528" y="3493971"/>
                <a:ext cx="1386036" cy="194106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vi-VN" sz="2000">
                    <a:solidFill>
                      <a:schemeClr val="dk1"/>
                    </a:solidFill>
                    <a:latin typeface="Calibri"/>
                    <a:ea typeface="Calibri"/>
                    <a:cs typeface="Calibri"/>
                    <a:sym typeface="Calibri"/>
                  </a:rPr>
                  <a:t>Tính hiện đại, chính xác	</a:t>
                </a:r>
                <a:endParaRPr/>
              </a:p>
            </p:txBody>
          </p:sp>
          <p:sp>
            <p:nvSpPr>
              <p:cNvPr id="288" name="Google Shape;288;p23"/>
              <p:cNvSpPr txBox="1"/>
              <p:nvPr/>
            </p:nvSpPr>
            <p:spPr>
              <a:xfrm>
                <a:off x="5496025" y="3397718"/>
                <a:ext cx="1309037" cy="163295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vi-VN" sz="2000">
                    <a:solidFill>
                      <a:schemeClr val="dk1"/>
                    </a:solidFill>
                    <a:latin typeface="Calibri"/>
                    <a:ea typeface="Calibri"/>
                    <a:cs typeface="Calibri"/>
                    <a:sym typeface="Calibri"/>
                  </a:rPr>
                  <a:t>Tính đa dạng chủ thể</a:t>
                </a:r>
                <a:endParaRPr sz="2000">
                  <a:solidFill>
                    <a:schemeClr val="dk1"/>
                  </a:solidFill>
                  <a:latin typeface="Calibri"/>
                  <a:ea typeface="Calibri"/>
                  <a:cs typeface="Calibri"/>
                  <a:sym typeface="Calibri"/>
                </a:endParaRPr>
              </a:p>
            </p:txBody>
          </p:sp>
          <p:sp>
            <p:nvSpPr>
              <p:cNvPr id="289" name="Google Shape;289;p23"/>
              <p:cNvSpPr txBox="1"/>
              <p:nvPr/>
            </p:nvSpPr>
            <p:spPr>
              <a:xfrm>
                <a:off x="7796463" y="3493971"/>
                <a:ext cx="1395663" cy="101674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vi-VN" sz="2000">
                    <a:solidFill>
                      <a:schemeClr val="dk1"/>
                    </a:solidFill>
                    <a:latin typeface="Calibri"/>
                    <a:ea typeface="Calibri"/>
                    <a:cs typeface="Calibri"/>
                    <a:sym typeface="Calibri"/>
                  </a:rPr>
                  <a:t>Tính minh bạch</a:t>
                </a:r>
                <a:endParaRPr sz="2000">
                  <a:solidFill>
                    <a:schemeClr val="dk1"/>
                  </a:solidFill>
                  <a:latin typeface="Calibri"/>
                  <a:ea typeface="Calibri"/>
                  <a:cs typeface="Calibri"/>
                  <a:sym typeface="Calibri"/>
                </a:endParaRPr>
              </a:p>
            </p:txBody>
          </p:sp>
          <p:sp>
            <p:nvSpPr>
              <p:cNvPr id="290" name="Google Shape;290;p23"/>
              <p:cNvSpPr txBox="1"/>
              <p:nvPr/>
            </p:nvSpPr>
            <p:spPr>
              <a:xfrm>
                <a:off x="10277075" y="3493971"/>
                <a:ext cx="1222408" cy="70864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vi-VN" sz="2000">
                    <a:solidFill>
                      <a:schemeClr val="dk1"/>
                    </a:solidFill>
                    <a:latin typeface="Calibri"/>
                    <a:ea typeface="Calibri"/>
                    <a:cs typeface="Calibri"/>
                    <a:sym typeface="Calibri"/>
                  </a:rPr>
                  <a:t>Tính rủi ro </a:t>
                </a:r>
                <a:endParaRPr/>
              </a:p>
            </p:txBody>
          </p:sp>
        </p:grpSp>
        <p:cxnSp>
          <p:nvCxnSpPr>
            <p:cNvPr id="291" name="Google Shape;291;p23"/>
            <p:cNvCxnSpPr>
              <a:stCxn id="279" idx="2"/>
              <a:endCxn id="281" idx="0"/>
            </p:cNvCxnSpPr>
            <p:nvPr/>
          </p:nvCxnSpPr>
          <p:spPr>
            <a:xfrm flipH="1">
              <a:off x="1431191" y="2569946"/>
              <a:ext cx="4728600" cy="415800"/>
            </a:xfrm>
            <a:prstGeom prst="straightConnector1">
              <a:avLst/>
            </a:prstGeom>
            <a:noFill/>
            <a:ln cap="flat" cmpd="sng" w="9525">
              <a:solidFill>
                <a:srgbClr val="4A7DBA"/>
              </a:solidFill>
              <a:prstDash val="solid"/>
              <a:round/>
              <a:headEnd len="sm" w="sm" type="none"/>
              <a:tailEnd len="med" w="med" type="triangle"/>
            </a:ln>
          </p:spPr>
        </p:cxnSp>
        <p:cxnSp>
          <p:nvCxnSpPr>
            <p:cNvPr id="292" name="Google Shape;292;p23"/>
            <p:cNvCxnSpPr>
              <a:stCxn id="279" idx="2"/>
              <a:endCxn id="283" idx="0"/>
            </p:cNvCxnSpPr>
            <p:nvPr/>
          </p:nvCxnSpPr>
          <p:spPr>
            <a:xfrm flipH="1">
              <a:off x="3795491" y="2569946"/>
              <a:ext cx="2364300" cy="415800"/>
            </a:xfrm>
            <a:prstGeom prst="straightConnector1">
              <a:avLst/>
            </a:prstGeom>
            <a:noFill/>
            <a:ln cap="flat" cmpd="sng" w="9525">
              <a:solidFill>
                <a:srgbClr val="4A7DBA"/>
              </a:solidFill>
              <a:prstDash val="solid"/>
              <a:round/>
              <a:headEnd len="sm" w="sm" type="none"/>
              <a:tailEnd len="med" w="med" type="triangle"/>
            </a:ln>
          </p:spPr>
        </p:cxnSp>
        <p:cxnSp>
          <p:nvCxnSpPr>
            <p:cNvPr id="293" name="Google Shape;293;p23"/>
            <p:cNvCxnSpPr>
              <a:stCxn id="279" idx="2"/>
              <a:endCxn id="282" idx="0"/>
            </p:cNvCxnSpPr>
            <p:nvPr/>
          </p:nvCxnSpPr>
          <p:spPr>
            <a:xfrm>
              <a:off x="6159791" y="2569946"/>
              <a:ext cx="0" cy="415800"/>
            </a:xfrm>
            <a:prstGeom prst="straightConnector1">
              <a:avLst/>
            </a:prstGeom>
            <a:noFill/>
            <a:ln cap="flat" cmpd="sng" w="9525">
              <a:solidFill>
                <a:srgbClr val="4A7DBA"/>
              </a:solidFill>
              <a:prstDash val="solid"/>
              <a:round/>
              <a:headEnd len="sm" w="sm" type="none"/>
              <a:tailEnd len="med" w="med" type="triangle"/>
            </a:ln>
          </p:spPr>
        </p:cxnSp>
        <p:cxnSp>
          <p:nvCxnSpPr>
            <p:cNvPr id="294" name="Google Shape;294;p23"/>
            <p:cNvCxnSpPr>
              <a:stCxn id="279" idx="2"/>
              <a:endCxn id="284" idx="0"/>
            </p:cNvCxnSpPr>
            <p:nvPr/>
          </p:nvCxnSpPr>
          <p:spPr>
            <a:xfrm>
              <a:off x="6159791" y="2569946"/>
              <a:ext cx="2364300" cy="415800"/>
            </a:xfrm>
            <a:prstGeom prst="straightConnector1">
              <a:avLst/>
            </a:prstGeom>
            <a:noFill/>
            <a:ln cap="flat" cmpd="sng" w="9525">
              <a:solidFill>
                <a:srgbClr val="4A7DBA"/>
              </a:solidFill>
              <a:prstDash val="solid"/>
              <a:round/>
              <a:headEnd len="sm" w="sm" type="none"/>
              <a:tailEnd len="med" w="med" type="triangle"/>
            </a:ln>
          </p:spPr>
        </p:cxnSp>
        <p:cxnSp>
          <p:nvCxnSpPr>
            <p:cNvPr id="295" name="Google Shape;295;p23"/>
            <p:cNvCxnSpPr>
              <a:stCxn id="279" idx="2"/>
              <a:endCxn id="285" idx="0"/>
            </p:cNvCxnSpPr>
            <p:nvPr/>
          </p:nvCxnSpPr>
          <p:spPr>
            <a:xfrm>
              <a:off x="6159791" y="2569946"/>
              <a:ext cx="4728600" cy="415800"/>
            </a:xfrm>
            <a:prstGeom prst="straightConnector1">
              <a:avLst/>
            </a:prstGeom>
            <a:noFill/>
            <a:ln cap="flat" cmpd="sng" w="9525">
              <a:solidFill>
                <a:srgbClr val="4A7DBA"/>
              </a:solidFill>
              <a:prstDash val="solid"/>
              <a:round/>
              <a:headEnd len="sm" w="sm" type="none"/>
              <a:tailEnd len="med" w="med" type="triangle"/>
            </a:ln>
          </p:spPr>
        </p:cxnSp>
      </p:grpSp>
      <p:sp>
        <p:nvSpPr>
          <p:cNvPr id="296" name="Google Shape;296;p23"/>
          <p:cNvSpPr txBox="1"/>
          <p:nvPr/>
        </p:nvSpPr>
        <p:spPr>
          <a:xfrm>
            <a:off x="4536531" y="405261"/>
            <a:ext cx="4419600"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vi-VN" sz="3200">
                <a:solidFill>
                  <a:srgbClr val="366092"/>
                </a:solidFill>
                <a:latin typeface="Calibri"/>
                <a:ea typeface="Calibri"/>
                <a:cs typeface="Calibri"/>
                <a:sym typeface="Calibri"/>
              </a:rPr>
              <a:t>ĐẶC ĐIỂM CỦA ODR</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24"/>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303" name="Google Shape;303;p24"/>
          <p:cNvSpPr txBox="1"/>
          <p:nvPr/>
        </p:nvSpPr>
        <p:spPr>
          <a:xfrm>
            <a:off x="2286000" y="1744570"/>
            <a:ext cx="3733800"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b="1" sz="2400">
              <a:solidFill>
                <a:schemeClr val="dk1"/>
              </a:solidFill>
              <a:latin typeface="Calibri"/>
              <a:ea typeface="Calibri"/>
              <a:cs typeface="Calibri"/>
              <a:sym typeface="Calibri"/>
            </a:endParaRPr>
          </a:p>
          <a:p>
            <a:pPr indent="-342900" lvl="0" marL="342900" marR="0" rtl="0" algn="l">
              <a:spcBef>
                <a:spcPts val="0"/>
              </a:spcBef>
              <a:spcAft>
                <a:spcPts val="0"/>
              </a:spcAft>
              <a:buClr>
                <a:schemeClr val="dk1"/>
              </a:buClr>
              <a:buSzPts val="2400"/>
              <a:buFont typeface="Noto Sans Symbols"/>
              <a:buChar char="⮚"/>
            </a:pPr>
            <a:r>
              <a:rPr b="1" lang="vi-VN" sz="2400">
                <a:solidFill>
                  <a:schemeClr val="dk1"/>
                </a:solidFill>
                <a:latin typeface="Calibri"/>
                <a:ea typeface="Calibri"/>
                <a:cs typeface="Calibri"/>
                <a:sym typeface="Calibri"/>
              </a:rPr>
              <a:t>EU ODR platform by European Commission </a:t>
            </a:r>
            <a:endParaRPr/>
          </a:p>
          <a:p>
            <a:pPr indent="0" lvl="0" marL="0" marR="0" rtl="0" algn="l">
              <a:spcBef>
                <a:spcPts val="0"/>
              </a:spcBef>
              <a:spcAft>
                <a:spcPts val="0"/>
              </a:spcAft>
              <a:buNone/>
            </a:pPr>
            <a:r>
              <a:t/>
            </a:r>
            <a:endParaRPr b="1" sz="2400">
              <a:solidFill>
                <a:schemeClr val="dk1"/>
              </a:solidFill>
              <a:latin typeface="Calibri"/>
              <a:ea typeface="Calibri"/>
              <a:cs typeface="Calibri"/>
              <a:sym typeface="Calibri"/>
            </a:endParaRPr>
          </a:p>
          <a:p>
            <a:pPr indent="0" lvl="0" marL="0" marR="0" rtl="0" algn="l">
              <a:spcBef>
                <a:spcPts val="0"/>
              </a:spcBef>
              <a:spcAft>
                <a:spcPts val="0"/>
              </a:spcAft>
              <a:buNone/>
            </a:pPr>
            <a:r>
              <a:t/>
            </a:r>
            <a:endParaRPr b="1" sz="2400">
              <a:solidFill>
                <a:schemeClr val="dk1"/>
              </a:solidFill>
              <a:latin typeface="Calibri"/>
              <a:ea typeface="Calibri"/>
              <a:cs typeface="Calibri"/>
              <a:sym typeface="Calibri"/>
            </a:endParaRPr>
          </a:p>
        </p:txBody>
      </p:sp>
      <p:pic>
        <p:nvPicPr>
          <p:cNvPr descr="ec-logo-en.jpg" id="304" name="Google Shape;304;p24"/>
          <p:cNvPicPr preferRelativeResize="0"/>
          <p:nvPr/>
        </p:nvPicPr>
        <p:blipFill rotWithShape="1">
          <a:blip r:embed="rId3">
            <a:alphaModFix/>
          </a:blip>
          <a:srcRect b="0" l="0" r="0" t="0"/>
          <a:stretch/>
        </p:blipFill>
        <p:spPr>
          <a:xfrm>
            <a:off x="7010400" y="1828800"/>
            <a:ext cx="2097202" cy="1458580"/>
          </a:xfrm>
          <a:prstGeom prst="rect">
            <a:avLst/>
          </a:prstGeom>
          <a:noFill/>
          <a:ln>
            <a:noFill/>
          </a:ln>
        </p:spPr>
      </p:pic>
      <p:pic>
        <p:nvPicPr>
          <p:cNvPr descr="104261806_741428183353894_6971065882022592909_n.png" id="305" name="Google Shape;305;p24"/>
          <p:cNvPicPr preferRelativeResize="0"/>
          <p:nvPr/>
        </p:nvPicPr>
        <p:blipFill rotWithShape="1">
          <a:blip r:embed="rId4">
            <a:alphaModFix/>
          </a:blip>
          <a:srcRect b="0" l="0" r="0" t="0"/>
          <a:stretch/>
        </p:blipFill>
        <p:spPr>
          <a:xfrm>
            <a:off x="6736279" y="3633164"/>
            <a:ext cx="2645444" cy="1322722"/>
          </a:xfrm>
          <a:prstGeom prst="rect">
            <a:avLst/>
          </a:prstGeom>
          <a:noFill/>
          <a:ln>
            <a:noFill/>
          </a:ln>
        </p:spPr>
      </p:pic>
      <p:sp>
        <p:nvSpPr>
          <p:cNvPr id="306" name="Google Shape;306;p24"/>
          <p:cNvSpPr txBox="1"/>
          <p:nvPr/>
        </p:nvSpPr>
        <p:spPr>
          <a:xfrm>
            <a:off x="3871962" y="416985"/>
            <a:ext cx="6248400"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vi-VN" sz="2400">
                <a:solidFill>
                  <a:srgbClr val="366092"/>
                </a:solidFill>
                <a:latin typeface="Calibri"/>
                <a:ea typeface="Calibri"/>
                <a:cs typeface="Calibri"/>
                <a:sym typeface="Calibri"/>
              </a:rPr>
              <a:t>MỘT SỐ TỔ CHỨC SỬ DỤNG </a:t>
            </a:r>
            <a:br>
              <a:rPr b="1" lang="vi-VN" sz="2400">
                <a:solidFill>
                  <a:srgbClr val="366092"/>
                </a:solidFill>
                <a:latin typeface="Calibri"/>
                <a:ea typeface="Calibri"/>
                <a:cs typeface="Calibri"/>
                <a:sym typeface="Calibri"/>
              </a:rPr>
            </a:br>
            <a:r>
              <a:rPr b="1" lang="vi-VN" sz="2400">
                <a:solidFill>
                  <a:srgbClr val="366092"/>
                </a:solidFill>
                <a:latin typeface="Calibri"/>
                <a:ea typeface="Calibri"/>
                <a:cs typeface="Calibri"/>
                <a:sym typeface="Calibri"/>
              </a:rPr>
              <a:t>ODR</a:t>
            </a:r>
            <a:endParaRPr/>
          </a:p>
        </p:txBody>
      </p:sp>
      <p:pic>
        <p:nvPicPr>
          <p:cNvPr id="307" name="Google Shape;307;p24"/>
          <p:cNvPicPr preferRelativeResize="0"/>
          <p:nvPr/>
        </p:nvPicPr>
        <p:blipFill rotWithShape="1">
          <a:blip r:embed="rId5">
            <a:alphaModFix/>
          </a:blip>
          <a:srcRect b="0" l="0" r="0" t="0"/>
          <a:stretch/>
        </p:blipFill>
        <p:spPr>
          <a:xfrm>
            <a:off x="7285836" y="5301671"/>
            <a:ext cx="1546330" cy="1012143"/>
          </a:xfrm>
          <a:prstGeom prst="rect">
            <a:avLst/>
          </a:prstGeom>
          <a:noFill/>
          <a:ln>
            <a:noFill/>
          </a:ln>
        </p:spPr>
      </p:pic>
      <p:pic>
        <p:nvPicPr>
          <p:cNvPr id="308" name="Google Shape;308;p24"/>
          <p:cNvPicPr preferRelativeResize="0"/>
          <p:nvPr/>
        </p:nvPicPr>
        <p:blipFill rotWithShape="1">
          <a:blip r:embed="rId6">
            <a:alphaModFix/>
          </a:blip>
          <a:srcRect b="0" l="0" r="0" t="0"/>
          <a:stretch/>
        </p:blipFill>
        <p:spPr>
          <a:xfrm>
            <a:off x="3852084" y="3760200"/>
            <a:ext cx="1966318" cy="1068651"/>
          </a:xfrm>
          <a:prstGeom prst="rect">
            <a:avLst/>
          </a:prstGeom>
          <a:noFill/>
          <a:ln>
            <a:noFill/>
          </a:ln>
        </p:spPr>
      </p:pic>
      <p:pic>
        <p:nvPicPr>
          <p:cNvPr id="309" name="Google Shape;309;p24"/>
          <p:cNvPicPr preferRelativeResize="0"/>
          <p:nvPr/>
        </p:nvPicPr>
        <p:blipFill rotWithShape="1">
          <a:blip r:embed="rId7">
            <a:alphaModFix/>
          </a:blip>
          <a:srcRect b="0" l="0" r="0" t="0"/>
          <a:stretch/>
        </p:blipFill>
        <p:spPr>
          <a:xfrm>
            <a:off x="4002302" y="5301670"/>
            <a:ext cx="1816100" cy="11049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25"/>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316" name="Google Shape;316;p25"/>
          <p:cNvSpPr txBox="1"/>
          <p:nvPr/>
        </p:nvSpPr>
        <p:spPr>
          <a:xfrm>
            <a:off x="3871962" y="416985"/>
            <a:ext cx="6248400"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vi-VN" sz="2400">
                <a:solidFill>
                  <a:srgbClr val="366092"/>
                </a:solidFill>
                <a:latin typeface="Calibri"/>
                <a:ea typeface="Calibri"/>
                <a:cs typeface="Calibri"/>
                <a:sym typeface="Calibri"/>
              </a:rPr>
              <a:t>MỘT SỐ TỔ CHỨC SỬ DỤNG </a:t>
            </a:r>
            <a:br>
              <a:rPr b="1" lang="vi-VN" sz="2400">
                <a:solidFill>
                  <a:srgbClr val="366092"/>
                </a:solidFill>
                <a:latin typeface="Calibri"/>
                <a:ea typeface="Calibri"/>
                <a:cs typeface="Calibri"/>
                <a:sym typeface="Calibri"/>
              </a:rPr>
            </a:br>
            <a:r>
              <a:rPr b="1" lang="vi-VN" sz="2400">
                <a:solidFill>
                  <a:srgbClr val="366092"/>
                </a:solidFill>
                <a:latin typeface="Calibri"/>
                <a:ea typeface="Calibri"/>
                <a:cs typeface="Calibri"/>
                <a:sym typeface="Calibri"/>
              </a:rPr>
              <a:t>ODR</a:t>
            </a:r>
            <a:endParaRPr/>
          </a:p>
        </p:txBody>
      </p:sp>
      <p:pic>
        <p:nvPicPr>
          <p:cNvPr descr="LCIA.jpg" id="317" name="Google Shape;317;p25"/>
          <p:cNvPicPr preferRelativeResize="0"/>
          <p:nvPr/>
        </p:nvPicPr>
        <p:blipFill rotWithShape="1">
          <a:blip r:embed="rId3">
            <a:alphaModFix/>
          </a:blip>
          <a:srcRect b="0" l="0" r="0" t="0"/>
          <a:stretch/>
        </p:blipFill>
        <p:spPr>
          <a:xfrm>
            <a:off x="7507505" y="2900366"/>
            <a:ext cx="2025315" cy="916455"/>
          </a:xfrm>
          <a:prstGeom prst="rect">
            <a:avLst/>
          </a:prstGeom>
          <a:noFill/>
          <a:ln>
            <a:noFill/>
          </a:ln>
        </p:spPr>
      </p:pic>
      <p:pic>
        <p:nvPicPr>
          <p:cNvPr descr="wipo.png" id="318" name="Google Shape;318;p25"/>
          <p:cNvPicPr preferRelativeResize="0"/>
          <p:nvPr/>
        </p:nvPicPr>
        <p:blipFill rotWithShape="1">
          <a:blip r:embed="rId4">
            <a:alphaModFix/>
          </a:blip>
          <a:srcRect b="0" l="0" r="0" t="0"/>
          <a:stretch/>
        </p:blipFill>
        <p:spPr>
          <a:xfrm>
            <a:off x="6996162" y="1535947"/>
            <a:ext cx="3048000" cy="1512807"/>
          </a:xfrm>
          <a:prstGeom prst="rect">
            <a:avLst/>
          </a:prstGeom>
          <a:noFill/>
          <a:ln>
            <a:noFill/>
          </a:ln>
        </p:spPr>
      </p:pic>
      <p:pic>
        <p:nvPicPr>
          <p:cNvPr descr="tamara.jpg" id="319" name="Google Shape;319;p25"/>
          <p:cNvPicPr preferRelativeResize="0"/>
          <p:nvPr/>
        </p:nvPicPr>
        <p:blipFill rotWithShape="1">
          <a:blip r:embed="rId5">
            <a:alphaModFix/>
          </a:blip>
          <a:srcRect b="0" l="0" r="0" t="0"/>
          <a:stretch/>
        </p:blipFill>
        <p:spPr>
          <a:xfrm>
            <a:off x="7291938" y="4291615"/>
            <a:ext cx="2240882" cy="1193197"/>
          </a:xfrm>
          <a:prstGeom prst="rect">
            <a:avLst/>
          </a:prstGeom>
          <a:noFill/>
          <a:ln>
            <a:noFill/>
          </a:ln>
        </p:spPr>
      </p:pic>
      <p:pic>
        <p:nvPicPr>
          <p:cNvPr id="320" name="Google Shape;320;p25"/>
          <p:cNvPicPr preferRelativeResize="0"/>
          <p:nvPr/>
        </p:nvPicPr>
        <p:blipFill rotWithShape="1">
          <a:blip r:embed="rId6">
            <a:alphaModFix/>
          </a:blip>
          <a:srcRect b="0" l="0" r="0" t="0"/>
          <a:stretch/>
        </p:blipFill>
        <p:spPr>
          <a:xfrm>
            <a:off x="2429778" y="4267200"/>
            <a:ext cx="3175000" cy="1231900"/>
          </a:xfrm>
          <a:prstGeom prst="rect">
            <a:avLst/>
          </a:prstGeom>
          <a:noFill/>
          <a:ln>
            <a:noFill/>
          </a:ln>
        </p:spPr>
      </p:pic>
      <p:sp>
        <p:nvSpPr>
          <p:cNvPr id="321" name="Google Shape;321;p25"/>
          <p:cNvSpPr txBox="1"/>
          <p:nvPr/>
        </p:nvSpPr>
        <p:spPr>
          <a:xfrm>
            <a:off x="1533983" y="1735906"/>
            <a:ext cx="5029200" cy="2246769"/>
          </a:xfrm>
          <a:prstGeom prst="rect">
            <a:avLst/>
          </a:prstGeom>
          <a:noFill/>
          <a:ln>
            <a:noFill/>
          </a:ln>
        </p:spPr>
        <p:txBody>
          <a:bodyPr anchorCtr="0" anchor="t" bIns="45700" lIns="91425" spcFirstLastPara="1" rIns="91425" wrap="square" tIns="45700">
            <a:spAutoFit/>
          </a:bodyPr>
          <a:lstStyle/>
          <a:p>
            <a:pPr indent="-158750" lvl="0" marL="285750" marR="0" rtl="0" algn="just">
              <a:spcBef>
                <a:spcPts val="0"/>
              </a:spcBef>
              <a:spcAft>
                <a:spcPts val="0"/>
              </a:spcAft>
              <a:buClr>
                <a:schemeClr val="dk1"/>
              </a:buClr>
              <a:buSzPts val="2000"/>
              <a:buFont typeface="Noto Sans Symbols"/>
              <a:buNone/>
            </a:pPr>
            <a:r>
              <a:t/>
            </a:r>
            <a:endParaRPr b="1" sz="2000">
              <a:solidFill>
                <a:schemeClr val="dk1"/>
              </a:solidFill>
              <a:latin typeface="Calibri"/>
              <a:ea typeface="Calibri"/>
              <a:cs typeface="Calibri"/>
              <a:sym typeface="Calibri"/>
            </a:endParaRPr>
          </a:p>
          <a:p>
            <a:pPr indent="-285750" lvl="0" marL="285750" marR="0" rtl="0" algn="just">
              <a:spcBef>
                <a:spcPts val="0"/>
              </a:spcBef>
              <a:spcAft>
                <a:spcPts val="0"/>
              </a:spcAft>
              <a:buClr>
                <a:schemeClr val="dk1"/>
              </a:buClr>
              <a:buSzPts val="2000"/>
              <a:buFont typeface="Noto Sans Symbols"/>
              <a:buChar char="⮚"/>
            </a:pPr>
            <a:r>
              <a:rPr b="1" lang="vi-VN" sz="2000">
                <a:solidFill>
                  <a:schemeClr val="dk1"/>
                </a:solidFill>
                <a:latin typeface="Calibri"/>
                <a:ea typeface="Calibri"/>
                <a:cs typeface="Calibri"/>
                <a:sym typeface="Calibri"/>
              </a:rPr>
              <a:t>Phòng Thương Mại Quốc Tế </a:t>
            </a:r>
            <a:r>
              <a:rPr lang="vi-VN" sz="2000">
                <a:solidFill>
                  <a:schemeClr val="dk1"/>
                </a:solidFill>
                <a:latin typeface="Calibri"/>
                <a:ea typeface="Calibri"/>
                <a:cs typeface="Calibri"/>
                <a:sym typeface="Calibri"/>
              </a:rPr>
              <a:t>(International Chamber Of Commerce - ICC) </a:t>
            </a:r>
            <a:endParaRPr/>
          </a:p>
          <a:p>
            <a:pPr indent="-158750" lvl="0" marL="285750" marR="0" rtl="0" algn="just">
              <a:spcBef>
                <a:spcPts val="0"/>
              </a:spcBef>
              <a:spcAft>
                <a:spcPts val="0"/>
              </a:spcAft>
              <a:buClr>
                <a:schemeClr val="dk1"/>
              </a:buClr>
              <a:buSzPts val="2000"/>
              <a:buFont typeface="Noto Sans Symbols"/>
              <a:buNone/>
            </a:pPr>
            <a:r>
              <a:t/>
            </a:r>
            <a:endParaRPr sz="2000">
              <a:solidFill>
                <a:schemeClr val="dk1"/>
              </a:solidFill>
              <a:latin typeface="Calibri"/>
              <a:ea typeface="Calibri"/>
              <a:cs typeface="Calibri"/>
              <a:sym typeface="Calibri"/>
            </a:endParaRPr>
          </a:p>
          <a:p>
            <a:pPr indent="-285750" lvl="0" marL="285750" marR="0" rtl="0" algn="just">
              <a:spcBef>
                <a:spcPts val="0"/>
              </a:spcBef>
              <a:spcAft>
                <a:spcPts val="0"/>
              </a:spcAft>
              <a:buClr>
                <a:schemeClr val="dk1"/>
              </a:buClr>
              <a:buSzPts val="2000"/>
              <a:buFont typeface="Noto Sans Symbols"/>
              <a:buChar char="⮚"/>
            </a:pPr>
            <a:r>
              <a:rPr b="1" lang="vi-VN" sz="2000">
                <a:solidFill>
                  <a:schemeClr val="dk1"/>
                </a:solidFill>
                <a:latin typeface="Calibri"/>
                <a:ea typeface="Calibri"/>
                <a:cs typeface="Calibri"/>
                <a:sym typeface="Calibri"/>
              </a:rPr>
              <a:t>Ủy ban Trọng tài Quảng Châu </a:t>
            </a:r>
            <a:r>
              <a:rPr lang="vi-VN" sz="2000">
                <a:solidFill>
                  <a:schemeClr val="dk1"/>
                </a:solidFill>
                <a:latin typeface="Calibri"/>
                <a:ea typeface="Calibri"/>
                <a:cs typeface="Calibri"/>
                <a:sym typeface="Calibri"/>
              </a:rPr>
              <a:t>(Guangzhou Arbitration Commission - GZAC)</a:t>
            </a:r>
            <a:endParaRPr/>
          </a:p>
          <a:p>
            <a:pPr indent="0" lvl="0" marL="0" marR="0" rtl="0" algn="just">
              <a:spcBef>
                <a:spcPts val="0"/>
              </a:spcBef>
              <a:spcAft>
                <a:spcPts val="0"/>
              </a:spcAft>
              <a:buNone/>
            </a:pPr>
            <a:r>
              <a:t/>
            </a:r>
            <a:endParaRPr sz="2000">
              <a:solidFill>
                <a:schemeClr val="dk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26"/>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328" name="Google Shape;328;p26"/>
          <p:cNvSpPr txBox="1"/>
          <p:nvPr/>
        </p:nvSpPr>
        <p:spPr>
          <a:xfrm>
            <a:off x="3871962" y="416985"/>
            <a:ext cx="6248400"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vi-VN" sz="2400">
                <a:solidFill>
                  <a:srgbClr val="366092"/>
                </a:solidFill>
                <a:latin typeface="Calibri"/>
                <a:ea typeface="Calibri"/>
                <a:cs typeface="Calibri"/>
                <a:sym typeface="Calibri"/>
              </a:rPr>
              <a:t>MỘT SỐ SÀN GIAO DỊCH ĐIỆN TỬ SỬ DỤNG </a:t>
            </a:r>
            <a:br>
              <a:rPr b="1" lang="vi-VN" sz="2400">
                <a:solidFill>
                  <a:srgbClr val="366092"/>
                </a:solidFill>
                <a:latin typeface="Calibri"/>
                <a:ea typeface="Calibri"/>
                <a:cs typeface="Calibri"/>
                <a:sym typeface="Calibri"/>
              </a:rPr>
            </a:br>
            <a:r>
              <a:rPr b="1" lang="vi-VN" sz="2400">
                <a:solidFill>
                  <a:srgbClr val="366092"/>
                </a:solidFill>
                <a:latin typeface="Calibri"/>
                <a:ea typeface="Calibri"/>
                <a:cs typeface="Calibri"/>
                <a:sym typeface="Calibri"/>
              </a:rPr>
              <a:t>ODR</a:t>
            </a:r>
            <a:endParaRPr/>
          </a:p>
        </p:txBody>
      </p:sp>
      <p:pic>
        <p:nvPicPr>
          <p:cNvPr id="329" name="Google Shape;329;p26"/>
          <p:cNvPicPr preferRelativeResize="0"/>
          <p:nvPr/>
        </p:nvPicPr>
        <p:blipFill rotWithShape="1">
          <a:blip r:embed="rId3">
            <a:alphaModFix/>
          </a:blip>
          <a:srcRect b="0" l="0" r="0" t="0"/>
          <a:stretch/>
        </p:blipFill>
        <p:spPr>
          <a:xfrm>
            <a:off x="2667000" y="2209800"/>
            <a:ext cx="3009900" cy="977900"/>
          </a:xfrm>
          <a:prstGeom prst="rect">
            <a:avLst/>
          </a:prstGeom>
          <a:noFill/>
          <a:ln>
            <a:noFill/>
          </a:ln>
        </p:spPr>
      </p:pic>
      <p:pic>
        <p:nvPicPr>
          <p:cNvPr id="330" name="Google Shape;330;p26"/>
          <p:cNvPicPr preferRelativeResize="0"/>
          <p:nvPr/>
        </p:nvPicPr>
        <p:blipFill rotWithShape="1">
          <a:blip r:embed="rId4">
            <a:alphaModFix/>
          </a:blip>
          <a:srcRect b="0" l="0" r="0" t="0"/>
          <a:stretch/>
        </p:blipFill>
        <p:spPr>
          <a:xfrm>
            <a:off x="6858001" y="1828801"/>
            <a:ext cx="2071093" cy="2071093"/>
          </a:xfrm>
          <a:prstGeom prst="rect">
            <a:avLst/>
          </a:prstGeom>
          <a:noFill/>
          <a:ln>
            <a:noFill/>
          </a:ln>
        </p:spPr>
      </p:pic>
      <p:pic>
        <p:nvPicPr>
          <p:cNvPr descr="104261806_741428183353894_6971065882022592909_n.png" id="331" name="Google Shape;331;p26"/>
          <p:cNvPicPr preferRelativeResize="0"/>
          <p:nvPr/>
        </p:nvPicPr>
        <p:blipFill rotWithShape="1">
          <a:blip r:embed="rId5">
            <a:alphaModFix/>
          </a:blip>
          <a:srcRect b="0" l="0" r="0" t="0"/>
          <a:stretch/>
        </p:blipFill>
        <p:spPr>
          <a:xfrm>
            <a:off x="4648200" y="3819351"/>
            <a:ext cx="2645444" cy="1322722"/>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27"/>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338" name="Google Shape;338;p27"/>
          <p:cNvSpPr txBox="1"/>
          <p:nvPr/>
        </p:nvSpPr>
        <p:spPr>
          <a:xfrm>
            <a:off x="3871962" y="416985"/>
            <a:ext cx="6248400"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vi-VN" sz="2400">
                <a:solidFill>
                  <a:srgbClr val="366092"/>
                </a:solidFill>
                <a:latin typeface="Calibri"/>
                <a:ea typeface="Calibri"/>
                <a:cs typeface="Calibri"/>
                <a:sym typeface="Calibri"/>
              </a:rPr>
              <a:t>MỘT SỐ SÀN GIAO DỊCH ĐIỆN TỬ SỬ DỤNG </a:t>
            </a:r>
            <a:br>
              <a:rPr b="1" lang="vi-VN" sz="2400">
                <a:solidFill>
                  <a:srgbClr val="366092"/>
                </a:solidFill>
                <a:latin typeface="Calibri"/>
                <a:ea typeface="Calibri"/>
                <a:cs typeface="Calibri"/>
                <a:sym typeface="Calibri"/>
              </a:rPr>
            </a:br>
            <a:r>
              <a:rPr b="1" lang="vi-VN" sz="2400">
                <a:solidFill>
                  <a:srgbClr val="366092"/>
                </a:solidFill>
                <a:latin typeface="Calibri"/>
                <a:ea typeface="Calibri"/>
                <a:cs typeface="Calibri"/>
                <a:sym typeface="Calibri"/>
              </a:rPr>
              <a:t>ODR</a:t>
            </a:r>
            <a:endParaRPr/>
          </a:p>
        </p:txBody>
      </p:sp>
      <p:pic>
        <p:nvPicPr>
          <p:cNvPr descr="104261806_741428183353894_6971065882022592909_n.png" id="339" name="Google Shape;339;p27"/>
          <p:cNvPicPr preferRelativeResize="0"/>
          <p:nvPr/>
        </p:nvPicPr>
        <p:blipFill rotWithShape="1">
          <a:blip r:embed="rId3">
            <a:alphaModFix/>
          </a:blip>
          <a:srcRect b="0" l="0" r="0" t="0"/>
          <a:stretch/>
        </p:blipFill>
        <p:spPr>
          <a:xfrm>
            <a:off x="8001000" y="1828800"/>
            <a:ext cx="2645444" cy="1322722"/>
          </a:xfrm>
          <a:prstGeom prst="rect">
            <a:avLst/>
          </a:prstGeom>
          <a:noFill/>
          <a:ln>
            <a:noFill/>
          </a:ln>
        </p:spPr>
      </p:pic>
      <p:sp>
        <p:nvSpPr>
          <p:cNvPr id="340" name="Google Shape;340;p27"/>
          <p:cNvSpPr txBox="1"/>
          <p:nvPr/>
        </p:nvSpPr>
        <p:spPr>
          <a:xfrm>
            <a:off x="1959644" y="2178040"/>
            <a:ext cx="7467600" cy="3416320"/>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D3D3D"/>
                </a:solidFill>
                <a:latin typeface="Source Sans Pro"/>
                <a:ea typeface="Source Sans Pro"/>
                <a:cs typeface="Source Sans Pro"/>
                <a:sym typeface="Source Sans Pro"/>
              </a:rPr>
              <a:t>Quy trình GQTC của EU ODR platform:</a:t>
            </a:r>
            <a:endParaRPr/>
          </a:p>
          <a:p>
            <a:pPr indent="0" lvl="0" marL="0" marR="0" rtl="0" algn="just">
              <a:spcBef>
                <a:spcPts val="0"/>
              </a:spcBef>
              <a:spcAft>
                <a:spcPts val="0"/>
              </a:spcAft>
              <a:buNone/>
            </a:pPr>
            <a:r>
              <a:t/>
            </a:r>
            <a:endParaRPr b="1" sz="2400">
              <a:solidFill>
                <a:srgbClr val="3D3D3D"/>
              </a:solidFill>
              <a:latin typeface="Source Sans Pro"/>
              <a:ea typeface="Source Sans Pro"/>
              <a:cs typeface="Source Sans Pro"/>
              <a:sym typeface="Source Sans Pro"/>
            </a:endParaRPr>
          </a:p>
          <a:p>
            <a:pPr indent="-152400" lvl="0" marL="0" marR="0" rtl="0" algn="just">
              <a:spcBef>
                <a:spcPts val="0"/>
              </a:spcBef>
              <a:spcAft>
                <a:spcPts val="0"/>
              </a:spcAft>
              <a:buClr>
                <a:srgbClr val="3D3D3D"/>
              </a:buClr>
              <a:buSzPts val="2400"/>
              <a:buFont typeface="Arial"/>
              <a:buChar char="•"/>
            </a:pPr>
            <a:r>
              <a:rPr lang="vi-VN" sz="2400">
                <a:solidFill>
                  <a:srgbClr val="3D3D3D"/>
                </a:solidFill>
                <a:latin typeface="Source Sans Pro"/>
                <a:ea typeface="Source Sans Pro"/>
                <a:cs typeface="Source Sans Pro"/>
                <a:sym typeface="Source Sans Pro"/>
              </a:rPr>
              <a:t> Bên khởi kiện điền form online</a:t>
            </a:r>
            <a:endParaRPr sz="2400">
              <a:solidFill>
                <a:srgbClr val="3D3D3D"/>
              </a:solidFill>
              <a:latin typeface="Source Sans Pro"/>
              <a:ea typeface="Source Sans Pro"/>
              <a:cs typeface="Source Sans Pro"/>
              <a:sym typeface="Source Sans Pro"/>
            </a:endParaRPr>
          </a:p>
          <a:p>
            <a:pPr indent="-152400" lvl="0" marL="0" marR="0" rtl="0" algn="just">
              <a:spcBef>
                <a:spcPts val="0"/>
              </a:spcBef>
              <a:spcAft>
                <a:spcPts val="0"/>
              </a:spcAft>
              <a:buClr>
                <a:srgbClr val="3D3D3D"/>
              </a:buClr>
              <a:buSzPts val="2400"/>
              <a:buFont typeface="Arial"/>
              <a:buChar char="•"/>
            </a:pPr>
            <a:r>
              <a:rPr lang="vi-VN" sz="2400">
                <a:solidFill>
                  <a:srgbClr val="3D3D3D"/>
                </a:solidFill>
                <a:latin typeface="Source Sans Pro"/>
                <a:ea typeface="Source Sans Pro"/>
                <a:cs typeface="Source Sans Pro"/>
                <a:sym typeface="Source Sans Pro"/>
              </a:rPr>
              <a:t>ODR Platform chuyển đơn kiện tới bị đơn và mời chọn một Cơ quan GQTC được phê duyệt (ADR entity)</a:t>
            </a:r>
            <a:endParaRPr/>
          </a:p>
          <a:p>
            <a:pPr indent="-152400" lvl="0" marL="0" marR="0" rtl="0" algn="just">
              <a:spcBef>
                <a:spcPts val="0"/>
              </a:spcBef>
              <a:spcAft>
                <a:spcPts val="0"/>
              </a:spcAft>
              <a:buClr>
                <a:srgbClr val="3D3D3D"/>
              </a:buClr>
              <a:buSzPts val="2400"/>
              <a:buFont typeface="Arial"/>
              <a:buChar char="•"/>
            </a:pPr>
            <a:r>
              <a:rPr lang="vi-VN" sz="2400">
                <a:solidFill>
                  <a:srgbClr val="3D3D3D"/>
                </a:solidFill>
                <a:latin typeface="Source Sans Pro"/>
                <a:ea typeface="Source Sans Pro"/>
                <a:cs typeface="Source Sans Pro"/>
                <a:sym typeface="Source Sans Pro"/>
              </a:rPr>
              <a:t> Hai bên thỏa thuận chọn xong ADR entity 🡺 ODR Platform sẽ chuyển đơn kiện tới ADR entity để giải quyết trong 90 ngày.</a:t>
            </a:r>
            <a:endParaRPr/>
          </a:p>
          <a:p>
            <a:pPr indent="-152400" lvl="0" marL="0" marR="0" rtl="0" algn="just">
              <a:spcBef>
                <a:spcPts val="0"/>
              </a:spcBef>
              <a:spcAft>
                <a:spcPts val="0"/>
              </a:spcAft>
              <a:buClr>
                <a:srgbClr val="3D3D3D"/>
              </a:buClr>
              <a:buSzPts val="2400"/>
              <a:buFont typeface="Arial"/>
              <a:buChar char="•"/>
            </a:pPr>
            <a:r>
              <a:rPr lang="vi-VN" sz="2400">
                <a:solidFill>
                  <a:srgbClr val="3D3D3D"/>
                </a:solidFill>
                <a:latin typeface="Source Sans Pro"/>
                <a:ea typeface="Source Sans Pro"/>
                <a:cs typeface="Source Sans Pro"/>
                <a:sym typeface="Source Sans Pro"/>
              </a:rPr>
              <a:t>ADR entity giải quyết toan bộ tranh chấp trực tuyến.</a:t>
            </a:r>
            <a:endParaRPr sz="2400">
              <a:solidFill>
                <a:srgbClr val="3D3D3D"/>
              </a:solidFill>
              <a:latin typeface="Source Sans Pro"/>
              <a:ea typeface="Source Sans Pro"/>
              <a:cs typeface="Source Sans Pro"/>
              <a:sym typeface="Source Sans Pro"/>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28"/>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347" name="Google Shape;347;p28"/>
          <p:cNvSpPr txBox="1"/>
          <p:nvPr/>
        </p:nvSpPr>
        <p:spPr>
          <a:xfrm>
            <a:off x="3871962" y="416985"/>
            <a:ext cx="6248400"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vi-VN" sz="2400">
                <a:solidFill>
                  <a:srgbClr val="366092"/>
                </a:solidFill>
                <a:latin typeface="Calibri"/>
                <a:ea typeface="Calibri"/>
                <a:cs typeface="Calibri"/>
                <a:sym typeface="Calibri"/>
              </a:rPr>
              <a:t>MỘT SỐ SÀN GIAO DỊCH ĐIỆN TỬ SỬ DỤNG </a:t>
            </a:r>
            <a:br>
              <a:rPr b="1" lang="vi-VN" sz="2400">
                <a:solidFill>
                  <a:srgbClr val="366092"/>
                </a:solidFill>
                <a:latin typeface="Calibri"/>
                <a:ea typeface="Calibri"/>
                <a:cs typeface="Calibri"/>
                <a:sym typeface="Calibri"/>
              </a:rPr>
            </a:br>
            <a:r>
              <a:rPr b="1" lang="vi-VN" sz="2400">
                <a:solidFill>
                  <a:srgbClr val="366092"/>
                </a:solidFill>
                <a:latin typeface="Calibri"/>
                <a:ea typeface="Calibri"/>
                <a:cs typeface="Calibri"/>
                <a:sym typeface="Calibri"/>
              </a:rPr>
              <a:t>ODR</a:t>
            </a:r>
            <a:endParaRPr/>
          </a:p>
        </p:txBody>
      </p:sp>
      <p:pic>
        <p:nvPicPr>
          <p:cNvPr id="348" name="Google Shape;348;p28"/>
          <p:cNvPicPr preferRelativeResize="0"/>
          <p:nvPr/>
        </p:nvPicPr>
        <p:blipFill rotWithShape="1">
          <a:blip r:embed="rId3">
            <a:alphaModFix/>
          </a:blip>
          <a:srcRect b="0" l="0" r="0" t="0"/>
          <a:stretch/>
        </p:blipFill>
        <p:spPr>
          <a:xfrm>
            <a:off x="9677400" y="1524000"/>
            <a:ext cx="2071093" cy="2071093"/>
          </a:xfrm>
          <a:prstGeom prst="rect">
            <a:avLst/>
          </a:prstGeom>
          <a:noFill/>
          <a:ln>
            <a:noFill/>
          </a:ln>
        </p:spPr>
      </p:pic>
      <p:sp>
        <p:nvSpPr>
          <p:cNvPr id="349" name="Google Shape;349;p28"/>
          <p:cNvSpPr txBox="1"/>
          <p:nvPr/>
        </p:nvSpPr>
        <p:spPr>
          <a:xfrm>
            <a:off x="762000" y="1720841"/>
            <a:ext cx="8686800" cy="4154984"/>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D3D3D"/>
                </a:solidFill>
                <a:latin typeface="Source Sans Pro"/>
                <a:ea typeface="Source Sans Pro"/>
                <a:cs typeface="Source Sans Pro"/>
                <a:sym typeface="Source Sans Pro"/>
              </a:rPr>
              <a:t>Quy trình GQTC của  Amazon Pay</a:t>
            </a:r>
            <a:endParaRPr b="1" sz="2400">
              <a:solidFill>
                <a:srgbClr val="3D3D3D"/>
              </a:solidFill>
              <a:latin typeface="Source Sans Pro"/>
              <a:ea typeface="Source Sans Pro"/>
              <a:cs typeface="Source Sans Pro"/>
              <a:sym typeface="Source Sans Pro"/>
            </a:endParaRPr>
          </a:p>
          <a:p>
            <a:pPr indent="0" lvl="0" marL="0" marR="0" rtl="0" algn="just">
              <a:spcBef>
                <a:spcPts val="0"/>
              </a:spcBef>
              <a:spcAft>
                <a:spcPts val="0"/>
              </a:spcAft>
              <a:buNone/>
            </a:pPr>
            <a:r>
              <a:rPr b="1" lang="vi-VN" sz="2400">
                <a:solidFill>
                  <a:srgbClr val="3D3D3D"/>
                </a:solidFill>
                <a:latin typeface="Source Sans Pro"/>
                <a:ea typeface="Source Sans Pro"/>
                <a:cs typeface="Source Sans Pro"/>
                <a:sym typeface="Source Sans Pro"/>
              </a:rPr>
              <a:t>(Buyer Dispute Program):</a:t>
            </a:r>
            <a:endParaRPr/>
          </a:p>
          <a:p>
            <a:pPr indent="0" lvl="0" marL="0" marR="0" rtl="0" algn="just">
              <a:spcBef>
                <a:spcPts val="0"/>
              </a:spcBef>
              <a:spcAft>
                <a:spcPts val="0"/>
              </a:spcAft>
              <a:buNone/>
            </a:pPr>
            <a:r>
              <a:t/>
            </a:r>
            <a:endParaRPr b="1" sz="2400">
              <a:solidFill>
                <a:srgbClr val="3D3D3D"/>
              </a:solidFill>
              <a:latin typeface="Source Sans Pro"/>
              <a:ea typeface="Source Sans Pro"/>
              <a:cs typeface="Source Sans Pro"/>
              <a:sym typeface="Source Sans Pro"/>
            </a:endParaRPr>
          </a:p>
          <a:p>
            <a:pPr indent="-152400" lvl="0" marL="0" marR="0" rtl="0" algn="just">
              <a:spcBef>
                <a:spcPts val="0"/>
              </a:spcBef>
              <a:spcAft>
                <a:spcPts val="0"/>
              </a:spcAft>
              <a:buClr>
                <a:srgbClr val="3D3D3D"/>
              </a:buClr>
              <a:buSzPts val="2400"/>
              <a:buFont typeface="Arial"/>
              <a:buChar char="•"/>
            </a:pPr>
            <a:r>
              <a:rPr lang="vi-VN" sz="2400">
                <a:solidFill>
                  <a:srgbClr val="3D3D3D"/>
                </a:solidFill>
                <a:latin typeface="Source Sans Pro"/>
                <a:ea typeface="Source Sans Pro"/>
                <a:cs typeface="Source Sans Pro"/>
                <a:sym typeface="Source Sans Pro"/>
              </a:rPr>
              <a:t> Áp dụng cho: mua hàng nhưng ko nhận đc hàng hoặc có nhận được nhưng hàng không đúng yêu cầu</a:t>
            </a:r>
            <a:endParaRPr sz="2400">
              <a:solidFill>
                <a:srgbClr val="3D3D3D"/>
              </a:solidFill>
              <a:latin typeface="Source Sans Pro"/>
              <a:ea typeface="Source Sans Pro"/>
              <a:cs typeface="Source Sans Pro"/>
              <a:sym typeface="Source Sans Pro"/>
            </a:endParaRPr>
          </a:p>
          <a:p>
            <a:pPr indent="-152400" lvl="0" marL="0" marR="0" rtl="0" algn="just">
              <a:spcBef>
                <a:spcPts val="0"/>
              </a:spcBef>
              <a:spcAft>
                <a:spcPts val="0"/>
              </a:spcAft>
              <a:buClr>
                <a:srgbClr val="3D3D3D"/>
              </a:buClr>
              <a:buSzPts val="2400"/>
              <a:buFont typeface="Arial"/>
              <a:buChar char="•"/>
            </a:pPr>
            <a:r>
              <a:rPr lang="vi-VN" sz="2400">
                <a:solidFill>
                  <a:srgbClr val="3D3D3D"/>
                </a:solidFill>
                <a:latin typeface="Source Sans Pro"/>
                <a:ea typeface="Source Sans Pro"/>
                <a:cs typeface="Source Sans Pro"/>
                <a:sym typeface="Source Sans Pro"/>
              </a:rPr>
              <a:t> Khách nộp trực tuyến trên website amazon thông qua tài khoản amazon của minh.</a:t>
            </a:r>
            <a:endParaRPr/>
          </a:p>
          <a:p>
            <a:pPr indent="-152400" lvl="0" marL="0" marR="0" rtl="0" algn="just">
              <a:spcBef>
                <a:spcPts val="0"/>
              </a:spcBef>
              <a:spcAft>
                <a:spcPts val="0"/>
              </a:spcAft>
              <a:buClr>
                <a:srgbClr val="3D3D3D"/>
              </a:buClr>
              <a:buSzPts val="2400"/>
              <a:buFont typeface="Arial"/>
              <a:buChar char="•"/>
            </a:pPr>
            <a:r>
              <a:rPr lang="vi-VN" sz="2400">
                <a:solidFill>
                  <a:srgbClr val="3D3D3D"/>
                </a:solidFill>
                <a:latin typeface="Source Sans Pro"/>
                <a:ea typeface="Source Sans Pro"/>
                <a:cs typeface="Source Sans Pro"/>
                <a:sym typeface="Source Sans Pro"/>
              </a:rPr>
              <a:t> Amazon sẽ liên hệ với bên bán và xử lý khiếu nại trong 45 ngày.</a:t>
            </a:r>
            <a:endParaRPr sz="2400">
              <a:solidFill>
                <a:srgbClr val="3D3D3D"/>
              </a:solidFill>
              <a:latin typeface="Source Sans Pro"/>
              <a:ea typeface="Source Sans Pro"/>
              <a:cs typeface="Source Sans Pro"/>
              <a:sym typeface="Source Sans Pro"/>
            </a:endParaRPr>
          </a:p>
          <a:p>
            <a:pPr indent="-152400" lvl="0" marL="0" marR="0" rtl="0" algn="just">
              <a:spcBef>
                <a:spcPts val="0"/>
              </a:spcBef>
              <a:spcAft>
                <a:spcPts val="0"/>
              </a:spcAft>
              <a:buClr>
                <a:srgbClr val="3D3D3D"/>
              </a:buClr>
              <a:buSzPts val="2400"/>
              <a:buFont typeface="Arial"/>
              <a:buChar char="•"/>
            </a:pPr>
            <a:r>
              <a:rPr lang="vi-VN" sz="2400">
                <a:solidFill>
                  <a:srgbClr val="3D3D3D"/>
                </a:solidFill>
                <a:latin typeface="Source Sans Pro"/>
                <a:ea typeface="Source Sans Pro"/>
                <a:cs typeface="Source Sans Pro"/>
                <a:sym typeface="Source Sans Pro"/>
              </a:rPr>
              <a:t>Các bên phải phản hồi trong vòng 5 ngày khi được yêu cầu bởi Amazon, trường hợp một bên không hợp tác Amazon sẽ có biện pháp giữ tiền, tạm ngưng tài khoản…</a:t>
            </a:r>
            <a:endParaRPr sz="2400">
              <a:solidFill>
                <a:srgbClr val="3D3D3D"/>
              </a:solidFill>
              <a:latin typeface="Source Sans Pro"/>
              <a:ea typeface="Source Sans Pro"/>
              <a:cs typeface="Source Sans Pro"/>
              <a:sym typeface="Source Sans Pro"/>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29"/>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grpSp>
        <p:nvGrpSpPr>
          <p:cNvPr id="355" name="Google Shape;355;p29"/>
          <p:cNvGrpSpPr/>
          <p:nvPr/>
        </p:nvGrpSpPr>
        <p:grpSpPr>
          <a:xfrm>
            <a:off x="3082551" y="2285975"/>
            <a:ext cx="6137650" cy="2590826"/>
            <a:chOff x="1803761" y="973642"/>
            <a:chExt cx="5402581" cy="1874481"/>
          </a:xfrm>
        </p:grpSpPr>
        <p:grpSp>
          <p:nvGrpSpPr>
            <p:cNvPr id="356" name="Google Shape;356;p29"/>
            <p:cNvGrpSpPr/>
            <p:nvPr/>
          </p:nvGrpSpPr>
          <p:grpSpPr>
            <a:xfrm>
              <a:off x="1803761" y="1456059"/>
              <a:ext cx="5402581" cy="1392064"/>
              <a:chOff x="1803761" y="1456059"/>
              <a:chExt cx="5402581" cy="1392064"/>
            </a:xfrm>
          </p:grpSpPr>
          <p:pic>
            <p:nvPicPr>
              <p:cNvPr descr="shadow_1_m" id="357" name="Google Shape;357;p29"/>
              <p:cNvPicPr preferRelativeResize="0"/>
              <p:nvPr/>
            </p:nvPicPr>
            <p:blipFill rotWithShape="1">
              <a:blip r:embed="rId3">
                <a:alphaModFix/>
              </a:blip>
              <a:srcRect b="1" l="0" r="0" t="1518"/>
              <a:stretch/>
            </p:blipFill>
            <p:spPr>
              <a:xfrm>
                <a:off x="1803761" y="2535709"/>
                <a:ext cx="5402581" cy="312414"/>
              </a:xfrm>
              <a:prstGeom prst="rect">
                <a:avLst/>
              </a:prstGeom>
              <a:noFill/>
              <a:ln>
                <a:noFill/>
              </a:ln>
            </p:spPr>
          </p:pic>
          <p:sp>
            <p:nvSpPr>
              <p:cNvPr id="358" name="Google Shape;358;p29"/>
              <p:cNvSpPr/>
              <p:nvPr/>
            </p:nvSpPr>
            <p:spPr>
              <a:xfrm>
                <a:off x="2286492" y="1456059"/>
                <a:ext cx="4640094" cy="1248722"/>
              </a:xfrm>
              <a:prstGeom prst="rect">
                <a:avLst/>
              </a:prstGeom>
              <a:solidFill>
                <a:srgbClr val="8CB3E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vi-VN" sz="2200">
                    <a:solidFill>
                      <a:srgbClr val="17365D"/>
                    </a:solidFill>
                    <a:latin typeface="Calibri"/>
                    <a:ea typeface="Calibri"/>
                    <a:cs typeface="Calibri"/>
                    <a:sym typeface="Calibri"/>
                  </a:rPr>
                  <a:t>	</a:t>
                </a:r>
                <a:endParaRPr/>
              </a:p>
              <a:p>
                <a:pPr indent="0" lvl="0" marL="0" marR="0" rtl="0" algn="ctr">
                  <a:spcBef>
                    <a:spcPts val="0"/>
                  </a:spcBef>
                  <a:spcAft>
                    <a:spcPts val="0"/>
                  </a:spcAft>
                  <a:buNone/>
                </a:pPr>
                <a:r>
                  <a:rPr b="1" lang="vi-VN" sz="2200">
                    <a:solidFill>
                      <a:srgbClr val="17365D"/>
                    </a:solidFill>
                    <a:latin typeface="Calibri"/>
                    <a:ea typeface="Calibri"/>
                    <a:cs typeface="Calibri"/>
                    <a:sym typeface="Calibri"/>
                  </a:rPr>
                  <a:t>     </a:t>
                </a:r>
                <a:endParaRPr/>
              </a:p>
              <a:p>
                <a:pPr indent="0" lvl="0" marL="0" marR="0" rtl="0" algn="ctr">
                  <a:spcBef>
                    <a:spcPts val="0"/>
                  </a:spcBef>
                  <a:spcAft>
                    <a:spcPts val="0"/>
                  </a:spcAft>
                  <a:buNone/>
                </a:pPr>
                <a:r>
                  <a:rPr b="1" lang="vi-VN" sz="2200">
                    <a:solidFill>
                      <a:srgbClr val="17365D"/>
                    </a:solidFill>
                    <a:latin typeface="Calibri"/>
                    <a:ea typeface="Calibri"/>
                    <a:cs typeface="Calibri"/>
                    <a:sym typeface="Calibri"/>
                  </a:rPr>
                  <a:t>            </a:t>
                </a:r>
                <a:endParaRPr/>
              </a:p>
              <a:p>
                <a:pPr indent="0" lvl="0" marL="0" marR="0" rtl="0" algn="ctr">
                  <a:spcBef>
                    <a:spcPts val="0"/>
                  </a:spcBef>
                  <a:spcAft>
                    <a:spcPts val="0"/>
                  </a:spcAft>
                  <a:buNone/>
                </a:pPr>
                <a:r>
                  <a:rPr b="1" lang="vi-VN" sz="2400">
                    <a:solidFill>
                      <a:srgbClr val="0F243E"/>
                    </a:solidFill>
                    <a:latin typeface="Calibri"/>
                    <a:ea typeface="Calibri"/>
                    <a:cs typeface="Calibri"/>
                    <a:sym typeface="Calibri"/>
                  </a:rPr>
                  <a:t>Hòa giải trực tuyến – sự lựa chọn của tương lai</a:t>
                </a:r>
                <a:endParaRPr b="1" sz="2400">
                  <a:solidFill>
                    <a:schemeClr val="dk2"/>
                  </a:solidFill>
                  <a:latin typeface="Calibri"/>
                  <a:ea typeface="Calibri"/>
                  <a:cs typeface="Calibri"/>
                  <a:sym typeface="Calibri"/>
                </a:endParaRPr>
              </a:p>
              <a:p>
                <a:pPr indent="0" lvl="0" marL="0" marR="0" rtl="0" algn="ctr">
                  <a:spcBef>
                    <a:spcPts val="0"/>
                  </a:spcBef>
                  <a:spcAft>
                    <a:spcPts val="0"/>
                  </a:spcAft>
                  <a:buNone/>
                </a:pPr>
                <a:r>
                  <a:t/>
                </a:r>
                <a:endParaRPr b="1" sz="2200">
                  <a:solidFill>
                    <a:srgbClr val="17365D"/>
                  </a:solidFill>
                  <a:latin typeface="Calibri"/>
                  <a:ea typeface="Calibri"/>
                  <a:cs typeface="Calibri"/>
                  <a:sym typeface="Calibri"/>
                </a:endParaRPr>
              </a:p>
              <a:p>
                <a:pPr indent="-431800" lvl="0" marL="571500" marR="0" rtl="0" algn="l">
                  <a:spcBef>
                    <a:spcPts val="0"/>
                  </a:spcBef>
                  <a:spcAft>
                    <a:spcPts val="0"/>
                  </a:spcAft>
                  <a:buClr>
                    <a:schemeClr val="dk1"/>
                  </a:buClr>
                  <a:buSzPts val="2200"/>
                  <a:buFont typeface="Calibri"/>
                  <a:buNone/>
                </a:pPr>
                <a:r>
                  <a:t/>
                </a:r>
                <a:endParaRPr b="1" sz="2200">
                  <a:solidFill>
                    <a:srgbClr val="17365D"/>
                  </a:solidFill>
                  <a:latin typeface="Calibri"/>
                  <a:ea typeface="Calibri"/>
                  <a:cs typeface="Calibri"/>
                  <a:sym typeface="Calibri"/>
                </a:endParaRPr>
              </a:p>
            </p:txBody>
          </p:sp>
        </p:grpSp>
        <p:grpSp>
          <p:nvGrpSpPr>
            <p:cNvPr id="359" name="Google Shape;359;p29"/>
            <p:cNvGrpSpPr/>
            <p:nvPr/>
          </p:nvGrpSpPr>
          <p:grpSpPr>
            <a:xfrm>
              <a:off x="1862004" y="973642"/>
              <a:ext cx="1662007" cy="1456336"/>
              <a:chOff x="1862004" y="973642"/>
              <a:chExt cx="1662007" cy="1456336"/>
            </a:xfrm>
          </p:grpSpPr>
          <p:sp>
            <p:nvSpPr>
              <p:cNvPr id="360" name="Google Shape;360;p29"/>
              <p:cNvSpPr/>
              <p:nvPr/>
            </p:nvSpPr>
            <p:spPr>
              <a:xfrm flipH="1">
                <a:off x="2114228" y="2180700"/>
                <a:ext cx="172264" cy="151611"/>
              </a:xfrm>
              <a:prstGeom prst="rtTriangle">
                <a:avLst/>
              </a:prstGeom>
              <a:solidFill>
                <a:srgbClr val="98957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361" name="Google Shape;361;p29"/>
              <p:cNvSpPr/>
              <p:nvPr/>
            </p:nvSpPr>
            <p:spPr>
              <a:xfrm flipH="1">
                <a:off x="3351748" y="1314303"/>
                <a:ext cx="172263" cy="151611"/>
              </a:xfrm>
              <a:prstGeom prst="rtTriangle">
                <a:avLst/>
              </a:prstGeom>
              <a:solidFill>
                <a:srgbClr val="98957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362" name="Google Shape;362;p29"/>
              <p:cNvSpPr/>
              <p:nvPr/>
            </p:nvSpPr>
            <p:spPr>
              <a:xfrm rot="-2408497">
                <a:off x="1752131" y="1532783"/>
                <a:ext cx="1858149" cy="338053"/>
              </a:xfrm>
              <a:custGeom>
                <a:rect b="b" l="l" r="r" t="t"/>
                <a:pathLst>
                  <a:path extrusionOk="0" h="463642" w="2001385">
                    <a:moveTo>
                      <a:pt x="0" y="463642"/>
                    </a:moveTo>
                    <a:lnTo>
                      <a:pt x="402156" y="0"/>
                    </a:lnTo>
                    <a:lnTo>
                      <a:pt x="1514076" y="7706"/>
                    </a:lnTo>
                    <a:lnTo>
                      <a:pt x="2001385" y="426441"/>
                    </a:lnTo>
                    <a:lnTo>
                      <a:pt x="0" y="463642"/>
                    </a:lnTo>
                    <a:close/>
                  </a:path>
                </a:pathLst>
              </a:custGeom>
              <a:solidFill>
                <a:srgbClr val="FF0000"/>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vi-VN" sz="3200">
                    <a:solidFill>
                      <a:srgbClr val="FFFFFF"/>
                    </a:solidFill>
                    <a:latin typeface="Calibri"/>
                    <a:ea typeface="Calibri"/>
                    <a:cs typeface="Calibri"/>
                    <a:sym typeface="Calibri"/>
                  </a:rPr>
                  <a:t>3</a:t>
                </a:r>
                <a:endParaRPr b="1" sz="3200">
                  <a:solidFill>
                    <a:srgbClr val="FFFFFF"/>
                  </a:solidFill>
                  <a:latin typeface="Calibri"/>
                  <a:ea typeface="Calibri"/>
                  <a:cs typeface="Calibri"/>
                  <a:sym typeface="Calibri"/>
                </a:endParaRPr>
              </a:p>
            </p:txBody>
          </p:sp>
        </p:gr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3"/>
          <p:cNvSpPr txBox="1"/>
          <p:nvPr/>
        </p:nvSpPr>
        <p:spPr>
          <a:xfrm rot="-178500">
            <a:off x="3188702" y="2611813"/>
            <a:ext cx="1787669"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vi-VN" sz="1800">
                <a:solidFill>
                  <a:srgbClr val="FFFFFF"/>
                </a:solidFill>
                <a:latin typeface="Calibri"/>
                <a:ea typeface="Calibri"/>
                <a:cs typeface="Calibri"/>
                <a:sym typeface="Calibri"/>
              </a:rPr>
              <a:t>MAIN CONTENTS</a:t>
            </a:r>
            <a:endParaRPr sz="1800">
              <a:solidFill>
                <a:srgbClr val="FFFFFF"/>
              </a:solidFill>
              <a:latin typeface="Calibri"/>
              <a:ea typeface="Calibri"/>
              <a:cs typeface="Calibri"/>
              <a:sym typeface="Calibri"/>
            </a:endParaRPr>
          </a:p>
        </p:txBody>
      </p:sp>
      <p:grpSp>
        <p:nvGrpSpPr>
          <p:cNvPr id="106" name="Google Shape;106;p3"/>
          <p:cNvGrpSpPr/>
          <p:nvPr/>
        </p:nvGrpSpPr>
        <p:grpSpPr>
          <a:xfrm>
            <a:off x="2796776" y="2043184"/>
            <a:ext cx="6223120" cy="1244940"/>
            <a:chOff x="1990533" y="1263114"/>
            <a:chExt cx="4936053" cy="1441668"/>
          </a:xfrm>
        </p:grpSpPr>
        <p:sp>
          <p:nvSpPr>
            <p:cNvPr id="107" name="Google Shape;107;p3"/>
            <p:cNvSpPr/>
            <p:nvPr/>
          </p:nvSpPr>
          <p:spPr>
            <a:xfrm>
              <a:off x="2286492" y="1456060"/>
              <a:ext cx="4640094" cy="1248722"/>
            </a:xfrm>
            <a:prstGeom prst="rect">
              <a:avLst/>
            </a:prstGeom>
            <a:solidFill>
              <a:srgbClr val="8CB3E3"/>
            </a:solidFill>
            <a:ln>
              <a:noFill/>
            </a:ln>
          </p:spPr>
          <p:txBody>
            <a:bodyPr anchorCtr="0" anchor="ctr" bIns="45700" lIns="91425" spcFirstLastPara="1" rIns="91425" wrap="square" tIns="45700">
              <a:noAutofit/>
            </a:bodyPr>
            <a:lstStyle/>
            <a:p>
              <a:pPr indent="-444500" lvl="0" marL="571500" marR="0" rtl="0" algn="l">
                <a:spcBef>
                  <a:spcPts val="0"/>
                </a:spcBef>
                <a:spcAft>
                  <a:spcPts val="0"/>
                </a:spcAft>
                <a:buClr>
                  <a:schemeClr val="dk1"/>
                </a:buClr>
                <a:buSzPts val="2000"/>
                <a:buFont typeface="Calibri"/>
                <a:buNone/>
              </a:pPr>
              <a:r>
                <a:t/>
              </a:r>
              <a:endParaRPr b="1" sz="2000">
                <a:solidFill>
                  <a:srgbClr val="17365D"/>
                </a:solidFill>
                <a:latin typeface="Calibri"/>
                <a:ea typeface="Calibri"/>
                <a:cs typeface="Calibri"/>
                <a:sym typeface="Calibri"/>
              </a:endParaRPr>
            </a:p>
          </p:txBody>
        </p:sp>
        <p:sp>
          <p:nvSpPr>
            <p:cNvPr id="108" name="Google Shape;108;p3"/>
            <p:cNvSpPr/>
            <p:nvPr/>
          </p:nvSpPr>
          <p:spPr>
            <a:xfrm rot="-2408497">
              <a:off x="2008426" y="1545252"/>
              <a:ext cx="1033535" cy="433133"/>
            </a:xfrm>
            <a:custGeom>
              <a:rect b="b" l="l" r="r" t="t"/>
              <a:pathLst>
                <a:path extrusionOk="0" h="463642" w="2001385">
                  <a:moveTo>
                    <a:pt x="0" y="463642"/>
                  </a:moveTo>
                  <a:lnTo>
                    <a:pt x="402156" y="0"/>
                  </a:lnTo>
                  <a:lnTo>
                    <a:pt x="1514076" y="7706"/>
                  </a:lnTo>
                  <a:lnTo>
                    <a:pt x="2001385" y="426441"/>
                  </a:lnTo>
                  <a:lnTo>
                    <a:pt x="0" y="463642"/>
                  </a:lnTo>
                  <a:close/>
                </a:path>
              </a:pathLst>
            </a:custGeom>
            <a:solidFill>
              <a:srgbClr val="FF0000"/>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vi-VN" sz="3200">
                  <a:solidFill>
                    <a:srgbClr val="FFFFFF"/>
                  </a:solidFill>
                  <a:latin typeface="Calibri"/>
                  <a:ea typeface="Calibri"/>
                  <a:cs typeface="Calibri"/>
                  <a:sym typeface="Calibri"/>
                </a:rPr>
                <a:t>1</a:t>
              </a:r>
              <a:endParaRPr/>
            </a:p>
          </p:txBody>
        </p:sp>
      </p:grpSp>
      <p:sp>
        <p:nvSpPr>
          <p:cNvPr id="109" name="Google Shape;109;p3"/>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110" name="Google Shape;110;p3"/>
          <p:cNvSpPr txBox="1"/>
          <p:nvPr/>
        </p:nvSpPr>
        <p:spPr>
          <a:xfrm>
            <a:off x="3886201" y="2493116"/>
            <a:ext cx="5000431"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vi-VN" sz="2000">
                <a:solidFill>
                  <a:srgbClr val="0F243E"/>
                </a:solidFill>
                <a:latin typeface="Calibri"/>
                <a:ea typeface="Calibri"/>
                <a:cs typeface="Calibri"/>
                <a:sym typeface="Calibri"/>
              </a:rPr>
              <a:t>Điều kiện giao dịch chung và TMDT</a:t>
            </a:r>
            <a:endParaRPr b="1" sz="2000">
              <a:solidFill>
                <a:srgbClr val="0F243E"/>
              </a:solidFill>
              <a:latin typeface="Calibri"/>
              <a:ea typeface="Calibri"/>
              <a:cs typeface="Calibri"/>
              <a:sym typeface="Calibri"/>
            </a:endParaRPr>
          </a:p>
        </p:txBody>
      </p:sp>
      <p:sp>
        <p:nvSpPr>
          <p:cNvPr id="111" name="Google Shape;111;p3"/>
          <p:cNvSpPr/>
          <p:nvPr/>
        </p:nvSpPr>
        <p:spPr>
          <a:xfrm>
            <a:off x="3189849" y="4756509"/>
            <a:ext cx="5849988" cy="1025115"/>
          </a:xfrm>
          <a:prstGeom prst="rect">
            <a:avLst/>
          </a:prstGeom>
          <a:solidFill>
            <a:srgbClr val="8CB3E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vi-VN" sz="2000">
                <a:solidFill>
                  <a:srgbClr val="0F243E"/>
                </a:solidFill>
                <a:latin typeface="Calibri"/>
                <a:ea typeface="Calibri"/>
                <a:cs typeface="Calibri"/>
                <a:sym typeface="Calibri"/>
              </a:rPr>
              <a:t>Hòa giải trực tuyến – sự lựa chọn của tương lai</a:t>
            </a:r>
            <a:endParaRPr b="1" sz="2000">
              <a:solidFill>
                <a:srgbClr val="17365D"/>
              </a:solidFill>
              <a:latin typeface="Calibri"/>
              <a:ea typeface="Calibri"/>
              <a:cs typeface="Calibri"/>
              <a:sym typeface="Calibri"/>
            </a:endParaRPr>
          </a:p>
        </p:txBody>
      </p:sp>
      <p:sp>
        <p:nvSpPr>
          <p:cNvPr id="112" name="Google Shape;112;p3"/>
          <p:cNvSpPr txBox="1"/>
          <p:nvPr/>
        </p:nvSpPr>
        <p:spPr>
          <a:xfrm>
            <a:off x="4328082" y="267088"/>
            <a:ext cx="3706271" cy="5847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vi-VN" sz="3200">
                <a:solidFill>
                  <a:schemeClr val="dk2"/>
                </a:solidFill>
                <a:latin typeface="Calibri"/>
                <a:ea typeface="Calibri"/>
                <a:cs typeface="Calibri"/>
                <a:sym typeface="Calibri"/>
              </a:rPr>
              <a:t>NỘI DUNG CHÍNH</a:t>
            </a:r>
            <a:endParaRPr/>
          </a:p>
        </p:txBody>
      </p:sp>
      <p:sp>
        <p:nvSpPr>
          <p:cNvPr id="113" name="Google Shape;113;p3"/>
          <p:cNvSpPr/>
          <p:nvPr/>
        </p:nvSpPr>
        <p:spPr>
          <a:xfrm rot="-2408497">
            <a:off x="2885265" y="4848504"/>
            <a:ext cx="1303027" cy="374028"/>
          </a:xfrm>
          <a:custGeom>
            <a:rect b="b" l="l" r="r" t="t"/>
            <a:pathLst>
              <a:path extrusionOk="0" h="463642" w="2001385">
                <a:moveTo>
                  <a:pt x="0" y="463642"/>
                </a:moveTo>
                <a:lnTo>
                  <a:pt x="402156" y="0"/>
                </a:lnTo>
                <a:lnTo>
                  <a:pt x="1514076" y="7706"/>
                </a:lnTo>
                <a:lnTo>
                  <a:pt x="2001385" y="426441"/>
                </a:lnTo>
                <a:lnTo>
                  <a:pt x="0" y="463642"/>
                </a:lnTo>
                <a:close/>
              </a:path>
            </a:pathLst>
          </a:custGeom>
          <a:solidFill>
            <a:srgbClr val="FF0000"/>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vi-VN" sz="3200">
                <a:solidFill>
                  <a:srgbClr val="FFFFFF"/>
                </a:solidFill>
                <a:latin typeface="Calibri"/>
                <a:ea typeface="Calibri"/>
                <a:cs typeface="Calibri"/>
                <a:sym typeface="Calibri"/>
              </a:rPr>
              <a:t>3</a:t>
            </a:r>
            <a:endParaRPr/>
          </a:p>
        </p:txBody>
      </p:sp>
      <p:pic>
        <p:nvPicPr>
          <p:cNvPr descr="shadow_1_m" id="114" name="Google Shape;114;p3"/>
          <p:cNvPicPr preferRelativeResize="0"/>
          <p:nvPr/>
        </p:nvPicPr>
        <p:blipFill rotWithShape="1">
          <a:blip r:embed="rId3">
            <a:alphaModFix/>
          </a:blip>
          <a:srcRect b="1" l="0" r="0" t="1518"/>
          <a:stretch/>
        </p:blipFill>
        <p:spPr>
          <a:xfrm>
            <a:off x="3169905" y="5290045"/>
            <a:ext cx="5822272" cy="130653"/>
          </a:xfrm>
          <a:prstGeom prst="rect">
            <a:avLst/>
          </a:prstGeom>
          <a:noFill/>
          <a:ln>
            <a:noFill/>
          </a:ln>
        </p:spPr>
      </p:pic>
      <p:pic>
        <p:nvPicPr>
          <p:cNvPr descr="shadow_1_m" id="115" name="Google Shape;115;p3"/>
          <p:cNvPicPr preferRelativeResize="0"/>
          <p:nvPr/>
        </p:nvPicPr>
        <p:blipFill rotWithShape="1">
          <a:blip r:embed="rId3">
            <a:alphaModFix/>
          </a:blip>
          <a:srcRect b="1" l="0" r="0" t="1518"/>
          <a:stretch/>
        </p:blipFill>
        <p:spPr>
          <a:xfrm>
            <a:off x="3180322" y="2971800"/>
            <a:ext cx="5839573" cy="134432"/>
          </a:xfrm>
          <a:prstGeom prst="rect">
            <a:avLst/>
          </a:prstGeom>
          <a:noFill/>
          <a:ln>
            <a:noFill/>
          </a:ln>
        </p:spPr>
      </p:pic>
      <p:sp>
        <p:nvSpPr>
          <p:cNvPr id="116" name="Google Shape;116;p3"/>
          <p:cNvSpPr txBox="1"/>
          <p:nvPr/>
        </p:nvSpPr>
        <p:spPr>
          <a:xfrm rot="-178500">
            <a:off x="3201402" y="3883466"/>
            <a:ext cx="1787669"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vi-VN" sz="1800">
                <a:solidFill>
                  <a:srgbClr val="FFFFFF"/>
                </a:solidFill>
                <a:latin typeface="Calibri"/>
                <a:ea typeface="Calibri"/>
                <a:cs typeface="Calibri"/>
                <a:sym typeface="Calibri"/>
              </a:rPr>
              <a:t>MAIN CONTENTS</a:t>
            </a:r>
            <a:endParaRPr sz="1800">
              <a:solidFill>
                <a:srgbClr val="FFFFFF"/>
              </a:solidFill>
              <a:latin typeface="Calibri"/>
              <a:ea typeface="Calibri"/>
              <a:cs typeface="Calibri"/>
              <a:sym typeface="Calibri"/>
            </a:endParaRPr>
          </a:p>
        </p:txBody>
      </p:sp>
      <p:grpSp>
        <p:nvGrpSpPr>
          <p:cNvPr id="117" name="Google Shape;117;p3"/>
          <p:cNvGrpSpPr/>
          <p:nvPr/>
        </p:nvGrpSpPr>
        <p:grpSpPr>
          <a:xfrm>
            <a:off x="2809476" y="3314838"/>
            <a:ext cx="6223120" cy="1244940"/>
            <a:chOff x="1990533" y="1263114"/>
            <a:chExt cx="4936053" cy="1441668"/>
          </a:xfrm>
        </p:grpSpPr>
        <p:sp>
          <p:nvSpPr>
            <p:cNvPr id="118" name="Google Shape;118;p3"/>
            <p:cNvSpPr/>
            <p:nvPr/>
          </p:nvSpPr>
          <p:spPr>
            <a:xfrm>
              <a:off x="2286492" y="1456060"/>
              <a:ext cx="4640094" cy="1248722"/>
            </a:xfrm>
            <a:prstGeom prst="rect">
              <a:avLst/>
            </a:prstGeom>
            <a:solidFill>
              <a:srgbClr val="8CB3E3"/>
            </a:solidFill>
            <a:ln>
              <a:noFill/>
            </a:ln>
          </p:spPr>
          <p:txBody>
            <a:bodyPr anchorCtr="0" anchor="ctr" bIns="45700" lIns="91425" spcFirstLastPara="1" rIns="91425" wrap="square" tIns="45700">
              <a:noAutofit/>
            </a:bodyPr>
            <a:lstStyle/>
            <a:p>
              <a:pPr indent="-444500" lvl="0" marL="571500" marR="0" rtl="0" algn="l">
                <a:spcBef>
                  <a:spcPts val="0"/>
                </a:spcBef>
                <a:spcAft>
                  <a:spcPts val="0"/>
                </a:spcAft>
                <a:buClr>
                  <a:schemeClr val="dk1"/>
                </a:buClr>
                <a:buSzPts val="2000"/>
                <a:buFont typeface="Calibri"/>
                <a:buNone/>
              </a:pPr>
              <a:r>
                <a:t/>
              </a:r>
              <a:endParaRPr b="1" sz="2000">
                <a:solidFill>
                  <a:srgbClr val="17365D"/>
                </a:solidFill>
                <a:latin typeface="Calibri"/>
                <a:ea typeface="Calibri"/>
                <a:cs typeface="Calibri"/>
                <a:sym typeface="Calibri"/>
              </a:endParaRPr>
            </a:p>
          </p:txBody>
        </p:sp>
        <p:sp>
          <p:nvSpPr>
            <p:cNvPr id="119" name="Google Shape;119;p3"/>
            <p:cNvSpPr/>
            <p:nvPr/>
          </p:nvSpPr>
          <p:spPr>
            <a:xfrm rot="-2408497">
              <a:off x="2008426" y="1545252"/>
              <a:ext cx="1033535" cy="433133"/>
            </a:xfrm>
            <a:custGeom>
              <a:rect b="b" l="l" r="r" t="t"/>
              <a:pathLst>
                <a:path extrusionOk="0" h="463642" w="2001385">
                  <a:moveTo>
                    <a:pt x="0" y="463642"/>
                  </a:moveTo>
                  <a:lnTo>
                    <a:pt x="402156" y="0"/>
                  </a:lnTo>
                  <a:lnTo>
                    <a:pt x="1514076" y="7706"/>
                  </a:lnTo>
                  <a:lnTo>
                    <a:pt x="2001385" y="426441"/>
                  </a:lnTo>
                  <a:lnTo>
                    <a:pt x="0" y="463642"/>
                  </a:lnTo>
                  <a:close/>
                </a:path>
              </a:pathLst>
            </a:custGeom>
            <a:solidFill>
              <a:srgbClr val="FF0000"/>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vi-VN" sz="3200">
                  <a:solidFill>
                    <a:srgbClr val="FFFFFF"/>
                  </a:solidFill>
                  <a:latin typeface="Calibri"/>
                  <a:ea typeface="Calibri"/>
                  <a:cs typeface="Calibri"/>
                  <a:sym typeface="Calibri"/>
                </a:rPr>
                <a:t>2</a:t>
              </a:r>
              <a:endParaRPr/>
            </a:p>
          </p:txBody>
        </p:sp>
      </p:grpSp>
      <p:sp>
        <p:nvSpPr>
          <p:cNvPr id="120" name="Google Shape;120;p3"/>
          <p:cNvSpPr txBox="1"/>
          <p:nvPr/>
        </p:nvSpPr>
        <p:spPr>
          <a:xfrm>
            <a:off x="3898901" y="3764769"/>
            <a:ext cx="5000431"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vi-VN" sz="2000">
                <a:solidFill>
                  <a:srgbClr val="0F243E"/>
                </a:solidFill>
                <a:latin typeface="Calibri"/>
                <a:ea typeface="Calibri"/>
                <a:cs typeface="Calibri"/>
                <a:sym typeface="Calibri"/>
              </a:rPr>
              <a:t>Nền tảng giải quyết tranh chấp ODR</a:t>
            </a:r>
            <a:endParaRPr b="1" sz="2000">
              <a:solidFill>
                <a:srgbClr val="0F243E"/>
              </a:solidFill>
              <a:latin typeface="Calibri"/>
              <a:ea typeface="Calibri"/>
              <a:cs typeface="Calibri"/>
              <a:sym typeface="Calibri"/>
            </a:endParaRPr>
          </a:p>
        </p:txBody>
      </p:sp>
      <p:pic>
        <p:nvPicPr>
          <p:cNvPr descr="shadow_1_m" id="121" name="Google Shape;121;p3"/>
          <p:cNvPicPr preferRelativeResize="0"/>
          <p:nvPr/>
        </p:nvPicPr>
        <p:blipFill rotWithShape="1">
          <a:blip r:embed="rId3">
            <a:alphaModFix/>
          </a:blip>
          <a:srcRect b="1" l="0" r="0" t="1518"/>
          <a:stretch/>
        </p:blipFill>
        <p:spPr>
          <a:xfrm>
            <a:off x="3193022" y="4243453"/>
            <a:ext cx="5839573" cy="134432"/>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30"/>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368" name="Google Shape;368;p30"/>
          <p:cNvSpPr txBox="1"/>
          <p:nvPr/>
        </p:nvSpPr>
        <p:spPr>
          <a:xfrm>
            <a:off x="4239986" y="482466"/>
            <a:ext cx="4419600" cy="553357"/>
          </a:xfrm>
          <a:prstGeom prst="rect">
            <a:avLst/>
          </a:prstGeom>
          <a:noFill/>
          <a:ln>
            <a:noFill/>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None/>
            </a:pPr>
            <a:r>
              <a:rPr b="1" lang="vi-VN" sz="2800">
                <a:solidFill>
                  <a:srgbClr val="17365D"/>
                </a:solidFill>
                <a:latin typeface="Calibri"/>
                <a:ea typeface="Calibri"/>
                <a:cs typeface="Calibri"/>
                <a:sym typeface="Calibri"/>
              </a:rPr>
              <a:t>TƯƠNG LAI CỦA VMC-ODR</a:t>
            </a:r>
            <a:endParaRPr b="1" sz="2800">
              <a:solidFill>
                <a:srgbClr val="17365D"/>
              </a:solidFill>
              <a:latin typeface="Calibri"/>
              <a:ea typeface="Calibri"/>
              <a:cs typeface="Calibri"/>
              <a:sym typeface="Calibri"/>
            </a:endParaRPr>
          </a:p>
        </p:txBody>
      </p:sp>
      <p:pic>
        <p:nvPicPr>
          <p:cNvPr id="369" name="Google Shape;369;p30"/>
          <p:cNvPicPr preferRelativeResize="0"/>
          <p:nvPr/>
        </p:nvPicPr>
        <p:blipFill rotWithShape="1">
          <a:blip r:embed="rId3">
            <a:alphaModFix/>
          </a:blip>
          <a:srcRect b="0" l="0" r="0" t="0"/>
          <a:stretch/>
        </p:blipFill>
        <p:spPr>
          <a:xfrm>
            <a:off x="1981200" y="2286000"/>
            <a:ext cx="8218156" cy="316865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pic>
        <p:nvPicPr>
          <p:cNvPr id="374" name="Google Shape;374;p31"/>
          <p:cNvPicPr preferRelativeResize="0"/>
          <p:nvPr/>
        </p:nvPicPr>
        <p:blipFill rotWithShape="1">
          <a:blip r:embed="rId3">
            <a:alphaModFix/>
          </a:blip>
          <a:srcRect b="0" l="0" r="0" t="0"/>
          <a:stretch/>
        </p:blipFill>
        <p:spPr>
          <a:xfrm>
            <a:off x="1536292" y="22123"/>
            <a:ext cx="9143999" cy="6858000"/>
          </a:xfrm>
          <a:prstGeom prst="rect">
            <a:avLst/>
          </a:prstGeom>
          <a:noFill/>
          <a:ln>
            <a:noFill/>
          </a:ln>
        </p:spPr>
      </p:pic>
      <p:sp>
        <p:nvSpPr>
          <p:cNvPr id="375" name="Google Shape;375;p31"/>
          <p:cNvSpPr txBox="1"/>
          <p:nvPr/>
        </p:nvSpPr>
        <p:spPr>
          <a:xfrm>
            <a:off x="2438400" y="3733801"/>
            <a:ext cx="4572000" cy="4616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vi-VN" sz="2400">
                <a:solidFill>
                  <a:schemeClr val="dk1"/>
                </a:solidFill>
                <a:latin typeface="Calibri"/>
                <a:ea typeface="Calibri"/>
                <a:cs typeface="Calibri"/>
                <a:sym typeface="Calibri"/>
              </a:rPr>
              <a:t>TRÂN TRỌNG CẢM ƠN!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4"/>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grpSp>
        <p:nvGrpSpPr>
          <p:cNvPr id="127" name="Google Shape;127;p4"/>
          <p:cNvGrpSpPr/>
          <p:nvPr/>
        </p:nvGrpSpPr>
        <p:grpSpPr>
          <a:xfrm>
            <a:off x="3082551" y="2285975"/>
            <a:ext cx="6137650" cy="2590826"/>
            <a:chOff x="1803761" y="973642"/>
            <a:chExt cx="5402581" cy="1874481"/>
          </a:xfrm>
        </p:grpSpPr>
        <p:grpSp>
          <p:nvGrpSpPr>
            <p:cNvPr id="128" name="Google Shape;128;p4"/>
            <p:cNvGrpSpPr/>
            <p:nvPr/>
          </p:nvGrpSpPr>
          <p:grpSpPr>
            <a:xfrm>
              <a:off x="1803761" y="1456059"/>
              <a:ext cx="5402581" cy="1392064"/>
              <a:chOff x="1803761" y="1456059"/>
              <a:chExt cx="5402581" cy="1392064"/>
            </a:xfrm>
          </p:grpSpPr>
          <p:pic>
            <p:nvPicPr>
              <p:cNvPr descr="shadow_1_m" id="129" name="Google Shape;129;p4"/>
              <p:cNvPicPr preferRelativeResize="0"/>
              <p:nvPr/>
            </p:nvPicPr>
            <p:blipFill rotWithShape="1">
              <a:blip r:embed="rId3">
                <a:alphaModFix/>
              </a:blip>
              <a:srcRect b="1" l="0" r="0" t="1518"/>
              <a:stretch/>
            </p:blipFill>
            <p:spPr>
              <a:xfrm>
                <a:off x="1803761" y="2535709"/>
                <a:ext cx="5402581" cy="312414"/>
              </a:xfrm>
              <a:prstGeom prst="rect">
                <a:avLst/>
              </a:prstGeom>
              <a:noFill/>
              <a:ln>
                <a:noFill/>
              </a:ln>
            </p:spPr>
          </p:pic>
          <p:sp>
            <p:nvSpPr>
              <p:cNvPr id="130" name="Google Shape;130;p4"/>
              <p:cNvSpPr/>
              <p:nvPr/>
            </p:nvSpPr>
            <p:spPr>
              <a:xfrm>
                <a:off x="2286492" y="1456059"/>
                <a:ext cx="4640094" cy="1248722"/>
              </a:xfrm>
              <a:prstGeom prst="rect">
                <a:avLst/>
              </a:prstGeom>
              <a:solidFill>
                <a:srgbClr val="8CB3E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vi-VN" sz="2200">
                    <a:solidFill>
                      <a:srgbClr val="17365D"/>
                    </a:solidFill>
                    <a:latin typeface="Calibri"/>
                    <a:ea typeface="Calibri"/>
                    <a:cs typeface="Calibri"/>
                    <a:sym typeface="Calibri"/>
                  </a:rPr>
                  <a:t>	</a:t>
                </a:r>
                <a:endParaRPr/>
              </a:p>
              <a:p>
                <a:pPr indent="0" lvl="0" marL="0" marR="0" rtl="0" algn="ctr">
                  <a:spcBef>
                    <a:spcPts val="0"/>
                  </a:spcBef>
                  <a:spcAft>
                    <a:spcPts val="0"/>
                  </a:spcAft>
                  <a:buNone/>
                </a:pPr>
                <a:r>
                  <a:rPr b="1" lang="vi-VN" sz="2200">
                    <a:solidFill>
                      <a:srgbClr val="17365D"/>
                    </a:solidFill>
                    <a:latin typeface="Calibri"/>
                    <a:ea typeface="Calibri"/>
                    <a:cs typeface="Calibri"/>
                    <a:sym typeface="Calibri"/>
                  </a:rPr>
                  <a:t>     </a:t>
                </a:r>
                <a:endParaRPr/>
              </a:p>
              <a:p>
                <a:pPr indent="0" lvl="0" marL="0" marR="0" rtl="0" algn="ctr">
                  <a:spcBef>
                    <a:spcPts val="0"/>
                  </a:spcBef>
                  <a:spcAft>
                    <a:spcPts val="0"/>
                  </a:spcAft>
                  <a:buNone/>
                </a:pPr>
                <a:r>
                  <a:rPr b="1" lang="vi-VN" sz="2200">
                    <a:solidFill>
                      <a:srgbClr val="17365D"/>
                    </a:solidFill>
                    <a:latin typeface="Calibri"/>
                    <a:ea typeface="Calibri"/>
                    <a:cs typeface="Calibri"/>
                    <a:sym typeface="Calibri"/>
                  </a:rPr>
                  <a:t>            </a:t>
                </a:r>
                <a:endParaRPr/>
              </a:p>
              <a:p>
                <a:pPr indent="0" lvl="0" marL="0" marR="0" rtl="0" algn="ctr">
                  <a:spcBef>
                    <a:spcPts val="0"/>
                  </a:spcBef>
                  <a:spcAft>
                    <a:spcPts val="0"/>
                  </a:spcAft>
                  <a:buNone/>
                </a:pPr>
                <a:r>
                  <a:rPr b="1" lang="vi-VN" sz="2400">
                    <a:solidFill>
                      <a:srgbClr val="0F243E"/>
                    </a:solidFill>
                    <a:latin typeface="Calibri"/>
                    <a:ea typeface="Calibri"/>
                    <a:cs typeface="Calibri"/>
                    <a:sym typeface="Calibri"/>
                  </a:rPr>
                  <a:t>Điều kiện giao dịch chung và TMDT</a:t>
                </a:r>
                <a:endParaRPr b="1" sz="2400">
                  <a:solidFill>
                    <a:srgbClr val="0F243E"/>
                  </a:solidFill>
                  <a:latin typeface="Calibri"/>
                  <a:ea typeface="Calibri"/>
                  <a:cs typeface="Calibri"/>
                  <a:sym typeface="Calibri"/>
                </a:endParaRPr>
              </a:p>
              <a:p>
                <a:pPr indent="0" lvl="0" marL="0" marR="0" rtl="0" algn="ctr">
                  <a:spcBef>
                    <a:spcPts val="0"/>
                  </a:spcBef>
                  <a:spcAft>
                    <a:spcPts val="0"/>
                  </a:spcAft>
                  <a:buNone/>
                </a:pPr>
                <a:r>
                  <a:t/>
                </a:r>
                <a:endParaRPr b="1" sz="2400">
                  <a:solidFill>
                    <a:schemeClr val="dk2"/>
                  </a:solidFill>
                  <a:latin typeface="Calibri"/>
                  <a:ea typeface="Calibri"/>
                  <a:cs typeface="Calibri"/>
                  <a:sym typeface="Calibri"/>
                </a:endParaRPr>
              </a:p>
              <a:p>
                <a:pPr indent="0" lvl="0" marL="0" marR="0" rtl="0" algn="ctr">
                  <a:spcBef>
                    <a:spcPts val="0"/>
                  </a:spcBef>
                  <a:spcAft>
                    <a:spcPts val="0"/>
                  </a:spcAft>
                  <a:buNone/>
                </a:pPr>
                <a:r>
                  <a:t/>
                </a:r>
                <a:endParaRPr b="1" sz="2200">
                  <a:solidFill>
                    <a:srgbClr val="17365D"/>
                  </a:solidFill>
                  <a:latin typeface="Calibri"/>
                  <a:ea typeface="Calibri"/>
                  <a:cs typeface="Calibri"/>
                  <a:sym typeface="Calibri"/>
                </a:endParaRPr>
              </a:p>
              <a:p>
                <a:pPr indent="-431800" lvl="0" marL="571500" marR="0" rtl="0" algn="l">
                  <a:spcBef>
                    <a:spcPts val="0"/>
                  </a:spcBef>
                  <a:spcAft>
                    <a:spcPts val="0"/>
                  </a:spcAft>
                  <a:buClr>
                    <a:schemeClr val="dk1"/>
                  </a:buClr>
                  <a:buSzPts val="2200"/>
                  <a:buFont typeface="Calibri"/>
                  <a:buNone/>
                </a:pPr>
                <a:r>
                  <a:t/>
                </a:r>
                <a:endParaRPr b="1" sz="2200">
                  <a:solidFill>
                    <a:srgbClr val="17365D"/>
                  </a:solidFill>
                  <a:latin typeface="Calibri"/>
                  <a:ea typeface="Calibri"/>
                  <a:cs typeface="Calibri"/>
                  <a:sym typeface="Calibri"/>
                </a:endParaRPr>
              </a:p>
            </p:txBody>
          </p:sp>
        </p:grpSp>
        <p:grpSp>
          <p:nvGrpSpPr>
            <p:cNvPr id="131" name="Google Shape;131;p4"/>
            <p:cNvGrpSpPr/>
            <p:nvPr/>
          </p:nvGrpSpPr>
          <p:grpSpPr>
            <a:xfrm>
              <a:off x="1862004" y="973642"/>
              <a:ext cx="1662007" cy="1456336"/>
              <a:chOff x="1862004" y="973642"/>
              <a:chExt cx="1662007" cy="1456336"/>
            </a:xfrm>
          </p:grpSpPr>
          <p:sp>
            <p:nvSpPr>
              <p:cNvPr id="132" name="Google Shape;132;p4"/>
              <p:cNvSpPr/>
              <p:nvPr/>
            </p:nvSpPr>
            <p:spPr>
              <a:xfrm flipH="1">
                <a:off x="2114228" y="2180700"/>
                <a:ext cx="172264" cy="151611"/>
              </a:xfrm>
              <a:prstGeom prst="rtTriangle">
                <a:avLst/>
              </a:prstGeom>
              <a:solidFill>
                <a:srgbClr val="98957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33" name="Google Shape;133;p4"/>
              <p:cNvSpPr/>
              <p:nvPr/>
            </p:nvSpPr>
            <p:spPr>
              <a:xfrm flipH="1">
                <a:off x="3351748" y="1314303"/>
                <a:ext cx="172263" cy="151611"/>
              </a:xfrm>
              <a:prstGeom prst="rtTriangle">
                <a:avLst/>
              </a:prstGeom>
              <a:solidFill>
                <a:srgbClr val="98957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rgbClr val="FFFFFF"/>
                  </a:solidFill>
                  <a:latin typeface="Calibri"/>
                  <a:ea typeface="Calibri"/>
                  <a:cs typeface="Calibri"/>
                  <a:sym typeface="Calibri"/>
                </a:endParaRPr>
              </a:p>
            </p:txBody>
          </p:sp>
          <p:sp>
            <p:nvSpPr>
              <p:cNvPr id="134" name="Google Shape;134;p4"/>
              <p:cNvSpPr/>
              <p:nvPr/>
            </p:nvSpPr>
            <p:spPr>
              <a:xfrm rot="-2408497">
                <a:off x="1752131" y="1532783"/>
                <a:ext cx="1858149" cy="338053"/>
              </a:xfrm>
              <a:custGeom>
                <a:rect b="b" l="l" r="r" t="t"/>
                <a:pathLst>
                  <a:path extrusionOk="0" h="463642" w="2001385">
                    <a:moveTo>
                      <a:pt x="0" y="463642"/>
                    </a:moveTo>
                    <a:lnTo>
                      <a:pt x="402156" y="0"/>
                    </a:lnTo>
                    <a:lnTo>
                      <a:pt x="1514076" y="7706"/>
                    </a:lnTo>
                    <a:lnTo>
                      <a:pt x="2001385" y="426441"/>
                    </a:lnTo>
                    <a:lnTo>
                      <a:pt x="0" y="463642"/>
                    </a:lnTo>
                    <a:close/>
                  </a:path>
                </a:pathLst>
              </a:custGeom>
              <a:solidFill>
                <a:srgbClr val="FF0000"/>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vi-VN" sz="3200">
                    <a:solidFill>
                      <a:srgbClr val="FFFFFF"/>
                    </a:solidFill>
                    <a:latin typeface="Calibri"/>
                    <a:ea typeface="Calibri"/>
                    <a:cs typeface="Calibri"/>
                    <a:sym typeface="Calibri"/>
                  </a:rPr>
                  <a:t>1</a:t>
                </a:r>
                <a:endParaRPr b="1" sz="3200">
                  <a:solidFill>
                    <a:srgbClr val="FFFFFF"/>
                  </a:solidFill>
                  <a:latin typeface="Calibri"/>
                  <a:ea typeface="Calibri"/>
                  <a:cs typeface="Calibri"/>
                  <a:sym typeface="Calibri"/>
                </a:endParaRPr>
              </a:p>
            </p:txBody>
          </p:sp>
        </p:gr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5"/>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140" name="Google Shape;140;p5"/>
          <p:cNvSpPr txBox="1"/>
          <p:nvPr/>
        </p:nvSpPr>
        <p:spPr>
          <a:xfrm>
            <a:off x="4038600" y="431105"/>
            <a:ext cx="6172200" cy="83099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66092"/>
                </a:solidFill>
                <a:latin typeface="Calibri"/>
                <a:ea typeface="Calibri"/>
                <a:cs typeface="Calibri"/>
                <a:sym typeface="Calibri"/>
              </a:rPr>
              <a:t>Điều kiện giao dịch chung (GTCs/T&amp;Cs/GTs)</a:t>
            </a:r>
            <a:endParaRPr/>
          </a:p>
          <a:p>
            <a:pPr indent="0" lvl="0" marL="0" marR="0" rtl="0" algn="ctr">
              <a:spcBef>
                <a:spcPts val="0"/>
              </a:spcBef>
              <a:spcAft>
                <a:spcPts val="0"/>
              </a:spcAft>
              <a:buNone/>
            </a:pPr>
            <a:r>
              <a:rPr b="1" lang="vi-VN" sz="2400">
                <a:solidFill>
                  <a:srgbClr val="366092"/>
                </a:solidFill>
                <a:latin typeface="Calibri"/>
                <a:ea typeface="Calibri"/>
                <a:cs typeface="Calibri"/>
                <a:sym typeface="Calibri"/>
              </a:rPr>
              <a:t>Hãy xem vài ví dụ sau: vietstore.vn </a:t>
            </a:r>
            <a:endParaRPr/>
          </a:p>
        </p:txBody>
      </p:sp>
      <p:pic>
        <p:nvPicPr>
          <p:cNvPr descr="Graphical user interface, application&#10;&#10;Description automatically generated" id="141" name="Google Shape;141;p5"/>
          <p:cNvPicPr preferRelativeResize="0"/>
          <p:nvPr/>
        </p:nvPicPr>
        <p:blipFill rotWithShape="1">
          <a:blip r:embed="rId3">
            <a:alphaModFix/>
          </a:blip>
          <a:srcRect b="17373" l="3390" r="5084" t="11440"/>
          <a:stretch/>
        </p:blipFill>
        <p:spPr>
          <a:xfrm>
            <a:off x="1219200" y="1524000"/>
            <a:ext cx="9906000" cy="513644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6"/>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147" name="Google Shape;147;p6"/>
          <p:cNvSpPr txBox="1"/>
          <p:nvPr/>
        </p:nvSpPr>
        <p:spPr>
          <a:xfrm>
            <a:off x="4038600" y="431105"/>
            <a:ext cx="6172200" cy="83099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66092"/>
                </a:solidFill>
                <a:latin typeface="Calibri"/>
                <a:ea typeface="Calibri"/>
                <a:cs typeface="Calibri"/>
                <a:sym typeface="Calibri"/>
              </a:rPr>
              <a:t>Điều kiện giao dịch chung (GTCs/T&amp;Cs/GTs)</a:t>
            </a:r>
            <a:endParaRPr/>
          </a:p>
          <a:p>
            <a:pPr indent="0" lvl="0" marL="0" marR="0" rtl="0" algn="ctr">
              <a:spcBef>
                <a:spcPts val="0"/>
              </a:spcBef>
              <a:spcAft>
                <a:spcPts val="0"/>
              </a:spcAft>
              <a:buNone/>
            </a:pPr>
            <a:r>
              <a:rPr b="1" lang="vi-VN" sz="2400">
                <a:solidFill>
                  <a:srgbClr val="366092"/>
                </a:solidFill>
                <a:latin typeface="Calibri"/>
                <a:ea typeface="Calibri"/>
                <a:cs typeface="Calibri"/>
                <a:sym typeface="Calibri"/>
              </a:rPr>
              <a:t>Hãy xem vài ví dụ sau: nguyenkim</a:t>
            </a:r>
            <a:endParaRPr b="1" sz="2400">
              <a:solidFill>
                <a:srgbClr val="366092"/>
              </a:solidFill>
              <a:latin typeface="Calibri"/>
              <a:ea typeface="Calibri"/>
              <a:cs typeface="Calibri"/>
              <a:sym typeface="Calibri"/>
            </a:endParaRPr>
          </a:p>
        </p:txBody>
      </p:sp>
      <p:pic>
        <p:nvPicPr>
          <p:cNvPr descr="Graphical user interface, text, application&#10;&#10;Description automatically generated" id="148" name="Google Shape;148;p6"/>
          <p:cNvPicPr preferRelativeResize="0"/>
          <p:nvPr/>
        </p:nvPicPr>
        <p:blipFill rotWithShape="1">
          <a:blip r:embed="rId3">
            <a:alphaModFix/>
          </a:blip>
          <a:srcRect b="16249" l="832" r="2500" t="11250"/>
          <a:stretch/>
        </p:blipFill>
        <p:spPr>
          <a:xfrm>
            <a:off x="1143000" y="1447800"/>
            <a:ext cx="10210800" cy="5105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7"/>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154" name="Google Shape;154;p7"/>
          <p:cNvSpPr txBox="1"/>
          <p:nvPr/>
        </p:nvSpPr>
        <p:spPr>
          <a:xfrm>
            <a:off x="4038600" y="431105"/>
            <a:ext cx="6172200" cy="83099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66092"/>
                </a:solidFill>
                <a:latin typeface="Calibri"/>
                <a:ea typeface="Calibri"/>
                <a:cs typeface="Calibri"/>
                <a:sym typeface="Calibri"/>
              </a:rPr>
              <a:t>Điều kiện giao dịch chung (GTCs/T&amp;Cs/GTs)</a:t>
            </a:r>
            <a:endParaRPr/>
          </a:p>
          <a:p>
            <a:pPr indent="0" lvl="0" marL="0" marR="0" rtl="0" algn="ctr">
              <a:spcBef>
                <a:spcPts val="0"/>
              </a:spcBef>
              <a:spcAft>
                <a:spcPts val="0"/>
              </a:spcAft>
              <a:buNone/>
            </a:pPr>
            <a:r>
              <a:rPr b="1" lang="vi-VN" sz="2400">
                <a:solidFill>
                  <a:srgbClr val="366092"/>
                </a:solidFill>
                <a:latin typeface="Calibri"/>
                <a:ea typeface="Calibri"/>
                <a:cs typeface="Calibri"/>
                <a:sym typeface="Calibri"/>
              </a:rPr>
              <a:t>Hãy xem vài ví dụ sau: thegioididong.com </a:t>
            </a:r>
            <a:endParaRPr/>
          </a:p>
        </p:txBody>
      </p:sp>
      <p:pic>
        <p:nvPicPr>
          <p:cNvPr descr="Graphical user interface, text, application, email&#10;&#10;Description automatically generated" id="155" name="Google Shape;155;p7"/>
          <p:cNvPicPr preferRelativeResize="0"/>
          <p:nvPr/>
        </p:nvPicPr>
        <p:blipFill rotWithShape="1">
          <a:blip r:embed="rId3">
            <a:alphaModFix/>
          </a:blip>
          <a:srcRect b="11250" l="5000" r="5832" t="11249"/>
          <a:stretch/>
        </p:blipFill>
        <p:spPr>
          <a:xfrm>
            <a:off x="1676400" y="1350947"/>
            <a:ext cx="9372600" cy="543085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8"/>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161" name="Google Shape;161;p8"/>
          <p:cNvSpPr txBox="1"/>
          <p:nvPr/>
        </p:nvSpPr>
        <p:spPr>
          <a:xfrm>
            <a:off x="4038600" y="431105"/>
            <a:ext cx="6172200" cy="83099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66092"/>
                </a:solidFill>
                <a:latin typeface="Calibri"/>
                <a:ea typeface="Calibri"/>
                <a:cs typeface="Calibri"/>
                <a:sym typeface="Calibri"/>
              </a:rPr>
              <a:t>Điều kiện giao dịch chung (GTCs/T&amp;Cs/GTs)</a:t>
            </a:r>
            <a:endParaRPr/>
          </a:p>
          <a:p>
            <a:pPr indent="0" lvl="0" marL="0" marR="0" rtl="0" algn="ctr">
              <a:spcBef>
                <a:spcPts val="0"/>
              </a:spcBef>
              <a:spcAft>
                <a:spcPts val="0"/>
              </a:spcAft>
              <a:buNone/>
            </a:pPr>
            <a:r>
              <a:rPr b="1" lang="vi-VN" sz="2400">
                <a:solidFill>
                  <a:srgbClr val="366092"/>
                </a:solidFill>
                <a:latin typeface="Calibri"/>
                <a:ea typeface="Calibri"/>
                <a:cs typeface="Calibri"/>
                <a:sym typeface="Calibri"/>
              </a:rPr>
              <a:t>Hãy xem vài ví dụ sau: Lazada</a:t>
            </a:r>
            <a:endParaRPr b="1" sz="2400">
              <a:solidFill>
                <a:srgbClr val="366092"/>
              </a:solidFill>
              <a:latin typeface="Calibri"/>
              <a:ea typeface="Calibri"/>
              <a:cs typeface="Calibri"/>
              <a:sym typeface="Calibri"/>
            </a:endParaRPr>
          </a:p>
        </p:txBody>
      </p:sp>
      <p:pic>
        <p:nvPicPr>
          <p:cNvPr descr="Graphical user interface, application&#10;&#10;Description automatically generated" id="162" name="Google Shape;162;p8"/>
          <p:cNvPicPr preferRelativeResize="0"/>
          <p:nvPr/>
        </p:nvPicPr>
        <p:blipFill rotWithShape="1">
          <a:blip r:embed="rId3">
            <a:alphaModFix/>
          </a:blip>
          <a:srcRect b="6250" l="4166" r="13333" t="12500"/>
          <a:stretch/>
        </p:blipFill>
        <p:spPr>
          <a:xfrm>
            <a:off x="2463116" y="1524000"/>
            <a:ext cx="7543800" cy="4953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9"/>
          <p:cNvSpPr/>
          <p:nvPr/>
        </p:nvSpPr>
        <p:spPr>
          <a:xfrm>
            <a:off x="1533983" y="914400"/>
            <a:ext cx="185826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vi-VN" sz="1800">
                <a:solidFill>
                  <a:schemeClr val="dk1"/>
                </a:solidFill>
                <a:latin typeface="Calibri"/>
                <a:ea typeface="Calibri"/>
                <a:cs typeface="Calibri"/>
                <a:sym typeface="Calibri"/>
              </a:rPr>
              <a:t>www.eplegal.com</a:t>
            </a:r>
            <a:endParaRPr/>
          </a:p>
        </p:txBody>
      </p:sp>
      <p:sp>
        <p:nvSpPr>
          <p:cNvPr id="168" name="Google Shape;168;p9"/>
          <p:cNvSpPr txBox="1"/>
          <p:nvPr/>
        </p:nvSpPr>
        <p:spPr>
          <a:xfrm>
            <a:off x="4038600" y="431105"/>
            <a:ext cx="6172200" cy="830997"/>
          </a:xfrm>
          <a:prstGeom prst="rect">
            <a:avLst/>
          </a:prstGeom>
          <a:noFill/>
          <a:ln>
            <a:noFill/>
          </a:ln>
        </p:spPr>
        <p:txBody>
          <a:bodyPr anchorCtr="0" anchor="t" bIns="45700" lIns="91425" spcFirstLastPara="1" rIns="91425" wrap="square" tIns="45700">
            <a:spAutoFit/>
          </a:bodyPr>
          <a:lstStyle/>
          <a:p>
            <a:pPr indent="0" lvl="0" marL="0" marR="0" rtl="0" algn="just">
              <a:spcBef>
                <a:spcPts val="0"/>
              </a:spcBef>
              <a:spcAft>
                <a:spcPts val="0"/>
              </a:spcAft>
              <a:buNone/>
            </a:pPr>
            <a:r>
              <a:rPr b="1" lang="vi-VN" sz="2400">
                <a:solidFill>
                  <a:srgbClr val="366092"/>
                </a:solidFill>
                <a:latin typeface="Calibri"/>
                <a:ea typeface="Calibri"/>
                <a:cs typeface="Calibri"/>
                <a:sym typeface="Calibri"/>
              </a:rPr>
              <a:t>Điều kiện giao dịch chung (GTCs/T&amp;Cs/GTs)</a:t>
            </a:r>
            <a:endParaRPr/>
          </a:p>
          <a:p>
            <a:pPr indent="0" lvl="0" marL="0" marR="0" rtl="0" algn="ctr">
              <a:spcBef>
                <a:spcPts val="0"/>
              </a:spcBef>
              <a:spcAft>
                <a:spcPts val="0"/>
              </a:spcAft>
              <a:buNone/>
            </a:pPr>
            <a:r>
              <a:rPr b="1" lang="vi-VN" sz="2400">
                <a:solidFill>
                  <a:srgbClr val="366092"/>
                </a:solidFill>
                <a:latin typeface="Calibri"/>
                <a:ea typeface="Calibri"/>
                <a:cs typeface="Calibri"/>
                <a:sym typeface="Calibri"/>
              </a:rPr>
              <a:t>Hãy xem vài ví dụ sau: Shoppee</a:t>
            </a:r>
            <a:endParaRPr b="1" sz="2400">
              <a:solidFill>
                <a:srgbClr val="366092"/>
              </a:solidFill>
              <a:latin typeface="Calibri"/>
              <a:ea typeface="Calibri"/>
              <a:cs typeface="Calibri"/>
              <a:sym typeface="Calibri"/>
            </a:endParaRPr>
          </a:p>
        </p:txBody>
      </p:sp>
      <p:sp>
        <p:nvSpPr>
          <p:cNvPr id="169" name="Google Shape;169;p9"/>
          <p:cNvSpPr txBox="1"/>
          <p:nvPr/>
        </p:nvSpPr>
        <p:spPr>
          <a:xfrm>
            <a:off x="533400" y="1524000"/>
            <a:ext cx="11049000" cy="4560351"/>
          </a:xfrm>
          <a:prstGeom prst="rect">
            <a:avLst/>
          </a:prstGeom>
          <a:noFill/>
          <a:ln>
            <a:noFill/>
          </a:ln>
        </p:spPr>
        <p:txBody>
          <a:bodyPr anchorCtr="0" anchor="t" bIns="45700" lIns="91425" spcFirstLastPara="1" rIns="91425" wrap="square" tIns="45700">
            <a:spAutoFit/>
          </a:bodyPr>
          <a:lstStyle/>
          <a:p>
            <a:pPr indent="0" lvl="0" marL="0" marR="0" rtl="0" algn="just">
              <a:lnSpc>
                <a:spcPct val="114000"/>
              </a:lnSpc>
              <a:spcBef>
                <a:spcPts val="0"/>
              </a:spcBef>
              <a:spcAft>
                <a:spcPts val="0"/>
              </a:spcAft>
              <a:buNone/>
            </a:pPr>
            <a:r>
              <a:rPr b="1" lang="vi-VN" sz="1600">
                <a:solidFill>
                  <a:srgbClr val="535258"/>
                </a:solidFill>
                <a:latin typeface="Arial"/>
                <a:ea typeface="Arial"/>
                <a:cs typeface="Arial"/>
                <a:sym typeface="Arial"/>
              </a:rPr>
              <a:t>17.       TRANH CHẤP</a:t>
            </a:r>
            <a:endParaRPr sz="1600">
              <a:solidFill>
                <a:srgbClr val="535258"/>
              </a:solidFill>
              <a:latin typeface="Arial"/>
              <a:ea typeface="Arial"/>
              <a:cs typeface="Arial"/>
              <a:sym typeface="Arial"/>
            </a:endParaRPr>
          </a:p>
          <a:p>
            <a:pPr indent="-457200" lvl="0" marL="457200" marR="0" rtl="0" algn="just">
              <a:lnSpc>
                <a:spcPct val="114000"/>
              </a:lnSpc>
              <a:spcBef>
                <a:spcPts val="0"/>
              </a:spcBef>
              <a:spcAft>
                <a:spcPts val="0"/>
              </a:spcAft>
              <a:buNone/>
            </a:pPr>
            <a:r>
              <a:rPr lang="vi-VN" sz="1600">
                <a:solidFill>
                  <a:srgbClr val="535258"/>
                </a:solidFill>
                <a:latin typeface="Arial"/>
                <a:ea typeface="Arial"/>
                <a:cs typeface="Arial"/>
                <a:sym typeface="Arial"/>
              </a:rPr>
              <a:t>17.1     Trường hợp phát sinh vấn đề liên quan đến giao dịch, Người Bán và Người Mua đồng ý đầu tiên sẽ đối thoại với nhau để cố gắng giải quyết tranh chấp đó bằng thảo luận hai bên, và Shopee sẽ cố gắng một cách hợp lý để thu xếp. Nếu vấn đề không được giải quyết bằng thảo luận hai bên, Người Sử Dụng có thể khiếu nại lên cơ quan có thẩm quyền của địa phương để giải quyết tranh chấp phát sinh đối với giao dịch.</a:t>
            </a:r>
            <a:endParaRPr/>
          </a:p>
          <a:p>
            <a:pPr indent="-457200" lvl="0" marL="457200" marR="0" rtl="0" algn="just">
              <a:lnSpc>
                <a:spcPct val="114000"/>
              </a:lnSpc>
              <a:spcBef>
                <a:spcPts val="0"/>
              </a:spcBef>
              <a:spcAft>
                <a:spcPts val="0"/>
              </a:spcAft>
              <a:buNone/>
            </a:pPr>
            <a:r>
              <a:rPr lang="vi-VN" sz="1600">
                <a:solidFill>
                  <a:srgbClr val="535258"/>
                </a:solidFill>
                <a:latin typeface="Arial"/>
                <a:ea typeface="Arial"/>
                <a:cs typeface="Arial"/>
                <a:sym typeface="Arial"/>
              </a:rPr>
              <a:t>17.2     </a:t>
            </a:r>
            <a:r>
              <a:rPr lang="vi-VN" sz="1600">
                <a:solidFill>
                  <a:srgbClr val="535258"/>
                </a:solidFill>
                <a:highlight>
                  <a:srgbClr val="FFFF00"/>
                </a:highlight>
                <a:latin typeface="Arial"/>
                <a:ea typeface="Arial"/>
                <a:cs typeface="Arial"/>
                <a:sym typeface="Arial"/>
              </a:rPr>
              <a:t>Mỗi Người Bán và Người Mua cam kết và đồng ý rằng mình sẽ không tiến hành thủ tục tố tụng hoặc bằng cách khác khiếu nại đối với Shopee hoặc các công ty liên kết của Shopee (trừ trường hợp Shopee hoặc các công ty liên kết của mình là Người Bán sản phẩm liên quan đến khiếu nại đó) liên quan đến bất kỳ giao dịch nào được thực hiện trên Trang Shopee hoặc bất kỳ tranh chấp nào liên quan đến giao dịch đó.</a:t>
            </a:r>
            <a:endParaRPr/>
          </a:p>
          <a:p>
            <a:pPr indent="-457200" lvl="0" marL="457200" marR="0" rtl="0" algn="just">
              <a:lnSpc>
                <a:spcPct val="114000"/>
              </a:lnSpc>
              <a:spcBef>
                <a:spcPts val="0"/>
              </a:spcBef>
              <a:spcAft>
                <a:spcPts val="0"/>
              </a:spcAft>
              <a:buNone/>
            </a:pPr>
            <a:r>
              <a:rPr lang="vi-VN" sz="1600">
                <a:solidFill>
                  <a:srgbClr val="535258"/>
                </a:solidFill>
                <a:latin typeface="Arial"/>
                <a:ea typeface="Arial"/>
                <a:cs typeface="Arial"/>
                <a:sym typeface="Arial"/>
              </a:rPr>
              <a:t>17.3     Người Sử Dụng được áp dụng Chính Sách Đảm Bảo của Shopee có thể gửi yêu cầu bằng văn bản tới Shopee để được hỗ trợ giải quyết tranh chấp phát sinh từ giao dịch.  Shopee, theo toàn quyền quyết định của mình và không có nghĩa vụ đối với Người Bán và Người Mua, sẽ thực hiện những bước cần thiết để hỗ trợ Người Sử Dụng giải quyết những tranh chấp này.  Để biết thêm thông tin chi tiết, vui lòng xem </a:t>
            </a:r>
            <a:r>
              <a:rPr lang="vi-VN" sz="1600" u="sng">
                <a:solidFill>
                  <a:srgbClr val="428BCA"/>
                </a:solidFill>
                <a:latin typeface="Arial"/>
                <a:ea typeface="Arial"/>
                <a:cs typeface="Arial"/>
                <a:sym typeface="Arial"/>
                <a:hlinkClick r:id="rId3">
                  <a:extLst>
                    <a:ext uri="{A12FA001-AC4F-418D-AE19-62706E023703}">
                      <ahyp:hlinkClr val="tx"/>
                    </a:ext>
                  </a:extLst>
                </a:hlinkClick>
              </a:rPr>
              <a:t>Chính Sách Trả Hàng và Hoàn Tiền</a:t>
            </a:r>
            <a:r>
              <a:rPr lang="vi-VN" sz="1600">
                <a:solidFill>
                  <a:srgbClr val="535258"/>
                </a:solidFill>
                <a:latin typeface="Arial"/>
                <a:ea typeface="Arial"/>
                <a:cs typeface="Arial"/>
                <a:sym typeface="Arial"/>
              </a:rPr>
              <a:t> của Shopee.</a:t>
            </a:r>
            <a:endParaRPr/>
          </a:p>
          <a:p>
            <a:pPr indent="-457200" lvl="0" marL="457200" marR="0" rtl="0" algn="just">
              <a:lnSpc>
                <a:spcPct val="114000"/>
              </a:lnSpc>
              <a:spcBef>
                <a:spcPts val="0"/>
              </a:spcBef>
              <a:spcAft>
                <a:spcPts val="0"/>
              </a:spcAft>
              <a:buNone/>
            </a:pPr>
            <a:r>
              <a:rPr lang="vi-VN" sz="1600">
                <a:solidFill>
                  <a:srgbClr val="535258"/>
                </a:solidFill>
                <a:latin typeface="Arial"/>
                <a:ea typeface="Arial"/>
                <a:cs typeface="Arial"/>
                <a:sym typeface="Arial"/>
              </a:rPr>
              <a:t>17.4     Để rõ ràng hơn, việc hỗ trợ theo Mục 17 này chỉ áp dụng đối với Người Mua là đối tượng của Chính Sách Đảm Bảo của Shopee.  Người Mua sử dụng những phương thức thanh toán khác có thể liên hệ trực tiếp với Người Bán.</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2011-06-22T06:28:00Z</dcterms:created>
  <dc:creator>Tony Nguyen</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1033-11.2.0.9739</vt:lpwstr>
  </property>
</Properties>
</file>